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3"/>
  </p:notesMasterIdLst>
  <p:sldIdLst>
    <p:sldId id="256" r:id="rId2"/>
    <p:sldId id="257" r:id="rId3"/>
    <p:sldId id="287" r:id="rId4"/>
    <p:sldId id="284" r:id="rId5"/>
    <p:sldId id="285" r:id="rId6"/>
    <p:sldId id="283" r:id="rId7"/>
    <p:sldId id="286" r:id="rId8"/>
    <p:sldId id="288" r:id="rId9"/>
    <p:sldId id="260" r:id="rId10"/>
    <p:sldId id="289" r:id="rId11"/>
    <p:sldId id="291" r:id="rId12"/>
    <p:sldId id="290" r:id="rId13"/>
    <p:sldId id="292" r:id="rId14"/>
    <p:sldId id="259" r:id="rId15"/>
    <p:sldId id="296" r:id="rId16"/>
    <p:sldId id="295" r:id="rId17"/>
    <p:sldId id="293" r:id="rId18"/>
    <p:sldId id="294" r:id="rId19"/>
    <p:sldId id="297" r:id="rId20"/>
    <p:sldId id="298" r:id="rId21"/>
    <p:sldId id="262" r:id="rId22"/>
  </p:sldIdLst>
  <p:sldSz cx="9144000" cy="5143500" type="screen16x9"/>
  <p:notesSz cx="6858000" cy="9144000"/>
  <p:embeddedFontLst>
    <p:embeddedFont>
      <p:font typeface="Droid Serif" panose="02020600060500020200" pitchFamily="18" charset="0"/>
      <p:regular r:id="rId24"/>
      <p:bold r:id="rId25"/>
      <p:italic r:id="rId26"/>
      <p:boldItalic r:id="rId27"/>
    </p:embeddedFont>
    <p:embeddedFont>
      <p:font typeface="Dosis" panose="020B0604020202020204" charset="0"/>
      <p:regular r:id="rId28"/>
      <p:bold r:id="rId29"/>
    </p:embeddedFont>
    <p:embeddedFont>
      <p:font typeface="Sniglet" panose="020B0604020202020204" charset="0"/>
      <p:regular r:id="rId30"/>
    </p:embeddedFont>
    <p:embeddedFont>
      <p:font typeface=".VnAvantH" panose="020B7200000000000000"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587"/>
    <a:srgbClr val="8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05E0FE-D782-4A1A-986F-B7B9CD512967}">
  <a:tblStyle styleId="{BE05E0FE-D782-4A1A-986F-B7B9CD51296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226"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Question</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95</c:v>
                </c:pt>
              </c:numCache>
            </c:numRef>
          </c:val>
          <c:extLst>
            <c:ext xmlns:c16="http://schemas.microsoft.com/office/drawing/2014/chart" uri="{C3380CC4-5D6E-409C-BE32-E72D297353CC}">
              <c16:uniqueId val="{00000000-01F5-4831-BD43-3E98E67254A1}"/>
            </c:ext>
          </c:extLst>
        </c:ser>
        <c:ser>
          <c:idx val="1"/>
          <c:order val="1"/>
          <c:tx>
            <c:strRef>
              <c:f>Sheet1!$C$1</c:f>
              <c:strCache>
                <c:ptCount val="1"/>
                <c:pt idx="0">
                  <c:v>Answer</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General</c:formatCode>
                <c:ptCount val="1"/>
                <c:pt idx="0">
                  <c:v>101</c:v>
                </c:pt>
              </c:numCache>
            </c:numRef>
          </c:val>
          <c:extLst>
            <c:ext xmlns:c16="http://schemas.microsoft.com/office/drawing/2014/chart" uri="{C3380CC4-5D6E-409C-BE32-E72D297353CC}">
              <c16:uniqueId val="{00000001-01F5-4831-BD43-3E98E67254A1}"/>
            </c:ext>
          </c:extLst>
        </c:ser>
        <c:dLbls>
          <c:showLegendKey val="0"/>
          <c:showVal val="0"/>
          <c:showCatName val="0"/>
          <c:showSerName val="0"/>
          <c:showPercent val="0"/>
          <c:showBubbleSize val="0"/>
        </c:dLbls>
        <c:gapWidth val="219"/>
        <c:overlap val="-27"/>
        <c:axId val="1438925679"/>
        <c:axId val="1438926927"/>
      </c:barChart>
      <c:catAx>
        <c:axId val="1438925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8926927"/>
        <c:crosses val="autoZero"/>
        <c:auto val="1"/>
        <c:lblAlgn val="ctr"/>
        <c:lblOffset val="100"/>
        <c:noMultiLvlLbl val="0"/>
      </c:catAx>
      <c:valAx>
        <c:axId val="14389269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892567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245757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538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32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028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440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3189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161050"/>
            <a:ext cx="6153000" cy="1159799"/>
          </a:xfrm>
          <a:prstGeom prst="rect">
            <a:avLst/>
          </a:prstGeom>
        </p:spPr>
        <p:txBody>
          <a:bodyPr lIns="91425" tIns="91425" rIns="91425" bIns="91425" anchor="ctr" anchorCtr="0"/>
          <a:lstStyle>
            <a:lvl1pPr lvl="0" algn="r">
              <a:spcBef>
                <a:spcPts val="0"/>
              </a:spcBef>
              <a:buClr>
                <a:srgbClr val="1C4587"/>
              </a:buClr>
              <a:buSzPct val="100000"/>
              <a:defRPr sz="4800" b="0">
                <a:solidFill>
                  <a:srgbClr val="1C4587"/>
                </a:solidFill>
              </a:defRPr>
            </a:lvl1pPr>
            <a:lvl2pPr lvl="1" algn="r">
              <a:spcBef>
                <a:spcPts val="0"/>
              </a:spcBef>
              <a:buClr>
                <a:srgbClr val="1C4587"/>
              </a:buClr>
              <a:buSzPct val="100000"/>
              <a:defRPr sz="4800" b="0">
                <a:solidFill>
                  <a:srgbClr val="1C4587"/>
                </a:solidFill>
              </a:defRPr>
            </a:lvl2pPr>
            <a:lvl3pPr lvl="2" algn="r">
              <a:spcBef>
                <a:spcPts val="0"/>
              </a:spcBef>
              <a:buClr>
                <a:srgbClr val="1C4587"/>
              </a:buClr>
              <a:buSzPct val="100000"/>
              <a:defRPr sz="4800" b="0">
                <a:solidFill>
                  <a:srgbClr val="1C4587"/>
                </a:solidFill>
              </a:defRPr>
            </a:lvl3pPr>
            <a:lvl4pPr lvl="3" algn="r">
              <a:spcBef>
                <a:spcPts val="0"/>
              </a:spcBef>
              <a:buClr>
                <a:srgbClr val="1C4587"/>
              </a:buClr>
              <a:buSzPct val="100000"/>
              <a:defRPr sz="4800" b="0">
                <a:solidFill>
                  <a:srgbClr val="1C4587"/>
                </a:solidFill>
              </a:defRPr>
            </a:lvl4pPr>
            <a:lvl5pPr lvl="4" algn="r">
              <a:spcBef>
                <a:spcPts val="0"/>
              </a:spcBef>
              <a:buClr>
                <a:srgbClr val="1C4587"/>
              </a:buClr>
              <a:buSzPct val="100000"/>
              <a:defRPr sz="4800" b="0">
                <a:solidFill>
                  <a:srgbClr val="1C4587"/>
                </a:solidFill>
              </a:defRPr>
            </a:lvl5pPr>
            <a:lvl6pPr lvl="5" algn="r">
              <a:spcBef>
                <a:spcPts val="0"/>
              </a:spcBef>
              <a:buClr>
                <a:srgbClr val="1C4587"/>
              </a:buClr>
              <a:buSzPct val="100000"/>
              <a:defRPr sz="4800" b="0">
                <a:solidFill>
                  <a:srgbClr val="1C4587"/>
                </a:solidFill>
              </a:defRPr>
            </a:lvl6pPr>
            <a:lvl7pPr lvl="6" algn="r">
              <a:spcBef>
                <a:spcPts val="0"/>
              </a:spcBef>
              <a:buClr>
                <a:srgbClr val="1C4587"/>
              </a:buClr>
              <a:buSzPct val="100000"/>
              <a:defRPr sz="4800" b="0">
                <a:solidFill>
                  <a:srgbClr val="1C4587"/>
                </a:solidFill>
              </a:defRPr>
            </a:lvl7pPr>
            <a:lvl8pPr lvl="7" algn="r">
              <a:spcBef>
                <a:spcPts val="0"/>
              </a:spcBef>
              <a:buClr>
                <a:srgbClr val="1C4587"/>
              </a:buClr>
              <a:buSzPct val="100000"/>
              <a:defRPr sz="4800" b="0">
                <a:solidFill>
                  <a:srgbClr val="1C4587"/>
                </a:solidFill>
              </a:defRPr>
            </a:lvl8pPr>
            <a:lvl9pPr lvl="8" algn="r">
              <a:spcBef>
                <a:spcPts val="0"/>
              </a:spcBef>
              <a:buClr>
                <a:srgbClr val="1C4587"/>
              </a:buClr>
              <a:buSzPct val="100000"/>
              <a:defRPr sz="4800" b="0">
                <a:solidFill>
                  <a:srgbClr val="1C4587"/>
                </a:solidFill>
              </a:defRPr>
            </a:lvl9pPr>
          </a:lstStyle>
          <a:p>
            <a:endParaRPr/>
          </a:p>
        </p:txBody>
      </p:sp>
      <p:sp>
        <p:nvSpPr>
          <p:cNvPr id="162" name="Shape 162"/>
          <p:cNvSpPr/>
          <p:nvPr/>
        </p:nvSpPr>
        <p:spPr>
          <a:xfrm>
            <a:off x="723692" y="4220090"/>
            <a:ext cx="794875" cy="98573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3" name="Shape 163"/>
          <p:cNvSpPr/>
          <p:nvPr/>
        </p:nvSpPr>
        <p:spPr>
          <a:xfrm>
            <a:off x="-58318" y="3053286"/>
            <a:ext cx="782014" cy="890356"/>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4" name="Shape 164"/>
          <p:cNvSpPr/>
          <p:nvPr/>
        </p:nvSpPr>
        <p:spPr>
          <a:xfrm>
            <a:off x="4025101" y="3422420"/>
            <a:ext cx="370864" cy="80958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5" name="Shape 165"/>
          <p:cNvSpPr/>
          <p:nvPr/>
        </p:nvSpPr>
        <p:spPr>
          <a:xfrm>
            <a:off x="3078045" y="3128353"/>
            <a:ext cx="730670" cy="895810"/>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6" name="Shape 166"/>
          <p:cNvSpPr/>
          <p:nvPr/>
        </p:nvSpPr>
        <p:spPr>
          <a:xfrm>
            <a:off x="5401647" y="3285712"/>
            <a:ext cx="805934" cy="75083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7" name="Shape 167"/>
          <p:cNvSpPr/>
          <p:nvPr/>
        </p:nvSpPr>
        <p:spPr>
          <a:xfrm>
            <a:off x="8364459" y="3346842"/>
            <a:ext cx="873792" cy="600259"/>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8" name="Shape 168"/>
          <p:cNvSpPr/>
          <p:nvPr/>
        </p:nvSpPr>
        <p:spPr>
          <a:xfrm>
            <a:off x="4551116" y="3125540"/>
            <a:ext cx="657208" cy="67922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9" name="Shape 169"/>
          <p:cNvSpPr/>
          <p:nvPr/>
        </p:nvSpPr>
        <p:spPr>
          <a:xfrm>
            <a:off x="4419881" y="3994834"/>
            <a:ext cx="919681" cy="95090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0" name="Shape 170"/>
          <p:cNvSpPr/>
          <p:nvPr/>
        </p:nvSpPr>
        <p:spPr>
          <a:xfrm>
            <a:off x="2644911" y="4036537"/>
            <a:ext cx="890356" cy="7068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1" name="Shape 171"/>
          <p:cNvSpPr/>
          <p:nvPr/>
        </p:nvSpPr>
        <p:spPr>
          <a:xfrm>
            <a:off x="2116541" y="3186156"/>
            <a:ext cx="829754" cy="780162"/>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2" name="Shape 172"/>
          <p:cNvSpPr/>
          <p:nvPr/>
        </p:nvSpPr>
        <p:spPr>
          <a:xfrm>
            <a:off x="1347360" y="3186146"/>
            <a:ext cx="599145" cy="706812"/>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3" name="Shape 173"/>
          <p:cNvSpPr/>
          <p:nvPr/>
        </p:nvSpPr>
        <p:spPr>
          <a:xfrm>
            <a:off x="2681614" y="4813558"/>
            <a:ext cx="816943" cy="313966"/>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4" name="Shape 174"/>
          <p:cNvSpPr/>
          <p:nvPr/>
        </p:nvSpPr>
        <p:spPr>
          <a:xfrm>
            <a:off x="7146421" y="4508764"/>
            <a:ext cx="1040883" cy="73062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5" name="Shape 175"/>
          <p:cNvSpPr/>
          <p:nvPr/>
        </p:nvSpPr>
        <p:spPr>
          <a:xfrm>
            <a:off x="7146430" y="3104431"/>
            <a:ext cx="684731" cy="721462"/>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6" name="Shape 176"/>
          <p:cNvSpPr/>
          <p:nvPr/>
        </p:nvSpPr>
        <p:spPr>
          <a:xfrm>
            <a:off x="5262207" y="4729516"/>
            <a:ext cx="525045" cy="37266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7" name="Shape 177"/>
          <p:cNvSpPr/>
          <p:nvPr/>
        </p:nvSpPr>
        <p:spPr>
          <a:xfrm>
            <a:off x="8376371" y="4729061"/>
            <a:ext cx="508531" cy="324975"/>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8" name="Shape 178"/>
          <p:cNvSpPr/>
          <p:nvPr/>
        </p:nvSpPr>
        <p:spPr>
          <a:xfrm>
            <a:off x="3808716" y="4429326"/>
            <a:ext cx="570934" cy="567281"/>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9" name="Shape 179"/>
          <p:cNvSpPr/>
          <p:nvPr/>
        </p:nvSpPr>
        <p:spPr>
          <a:xfrm>
            <a:off x="7975390" y="3053271"/>
            <a:ext cx="541559" cy="67927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0" name="Shape 180"/>
          <p:cNvSpPr/>
          <p:nvPr/>
        </p:nvSpPr>
        <p:spPr>
          <a:xfrm>
            <a:off x="1570784" y="4028294"/>
            <a:ext cx="734323" cy="723314"/>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1" name="Shape 181"/>
          <p:cNvSpPr/>
          <p:nvPr/>
        </p:nvSpPr>
        <p:spPr>
          <a:xfrm>
            <a:off x="247060" y="4094875"/>
            <a:ext cx="275433" cy="244207"/>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2" name="Shape 182"/>
          <p:cNvSpPr/>
          <p:nvPr/>
        </p:nvSpPr>
        <p:spPr>
          <a:xfrm>
            <a:off x="8516943" y="4082883"/>
            <a:ext cx="690236" cy="51038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3" name="Shape 183"/>
          <p:cNvSpPr/>
          <p:nvPr/>
        </p:nvSpPr>
        <p:spPr>
          <a:xfrm>
            <a:off x="859713" y="3417442"/>
            <a:ext cx="317619" cy="65900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4" name="Shape 184"/>
          <p:cNvSpPr/>
          <p:nvPr/>
        </p:nvSpPr>
        <p:spPr>
          <a:xfrm rot="1920742">
            <a:off x="5707037" y="4213989"/>
            <a:ext cx="884796" cy="750833"/>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5" name="Shape 185"/>
          <p:cNvSpPr/>
          <p:nvPr/>
        </p:nvSpPr>
        <p:spPr>
          <a:xfrm rot="-3496844">
            <a:off x="115838" y="4509560"/>
            <a:ext cx="537852"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6" name="Shape 186"/>
          <p:cNvSpPr/>
          <p:nvPr/>
        </p:nvSpPr>
        <p:spPr>
          <a:xfrm>
            <a:off x="7518183" y="3966329"/>
            <a:ext cx="846268" cy="598458"/>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7" name="Shape 187"/>
          <p:cNvSpPr/>
          <p:nvPr/>
        </p:nvSpPr>
        <p:spPr>
          <a:xfrm rot="-5400000">
            <a:off x="6496794" y="3021440"/>
            <a:ext cx="493819"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8" name="Shape 188"/>
          <p:cNvSpPr/>
          <p:nvPr/>
        </p:nvSpPr>
        <p:spPr>
          <a:xfrm>
            <a:off x="6453205" y="3705906"/>
            <a:ext cx="666365" cy="75268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9" name="Shape 189"/>
          <p:cNvSpPr/>
          <p:nvPr/>
        </p:nvSpPr>
        <p:spPr>
          <a:xfrm>
            <a:off x="1866011" y="4742878"/>
            <a:ext cx="681078" cy="4552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0" name="Shape 190"/>
          <p:cNvSpPr/>
          <p:nvPr/>
        </p:nvSpPr>
        <p:spPr>
          <a:xfrm>
            <a:off x="6669805" y="4614394"/>
            <a:ext cx="308461" cy="33048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4" y="1661761"/>
            <a:ext cx="5301599" cy="1159799"/>
          </a:xfrm>
          <a:prstGeom prst="rect">
            <a:avLst/>
          </a:prstGeom>
        </p:spPr>
        <p:txBody>
          <a:bodyPr lIns="91425" tIns="91425" rIns="91425" bIns="91425" anchor="b" anchorCtr="0"/>
          <a:lstStyle>
            <a:lvl1pPr lvl="0" algn="r" rtl="0">
              <a:spcBef>
                <a:spcPts val="0"/>
              </a:spcBef>
              <a:buSzPct val="100000"/>
              <a:defRPr sz="3700" b="0"/>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endParaRPr/>
          </a:p>
        </p:txBody>
      </p:sp>
      <p:sp>
        <p:nvSpPr>
          <p:cNvPr id="193" name="Shape 193"/>
          <p:cNvSpPr txBox="1">
            <a:spLocks noGrp="1"/>
          </p:cNvSpPr>
          <p:nvPr>
            <p:ph type="subTitle" idx="1"/>
          </p:nvPr>
        </p:nvSpPr>
        <p:spPr>
          <a:xfrm>
            <a:off x="3210884" y="2864176"/>
            <a:ext cx="5301599" cy="7847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3000">
                <a:solidFill>
                  <a:srgbClr val="1C4587"/>
                </a:solidFill>
              </a:defRPr>
            </a:lvl2pPr>
            <a:lvl3pPr lvl="2" algn="r" rtl="0">
              <a:spcBef>
                <a:spcPts val="0"/>
              </a:spcBef>
              <a:buClr>
                <a:srgbClr val="1C4587"/>
              </a:buClr>
              <a:buSzPct val="100000"/>
              <a:buNone/>
              <a:defRPr sz="3000">
                <a:solidFill>
                  <a:srgbClr val="1C4587"/>
                </a:solidFill>
              </a:defRPr>
            </a:lvl3pPr>
            <a:lvl4pPr lvl="3" algn="r" rtl="0">
              <a:spcBef>
                <a:spcPts val="0"/>
              </a:spcBef>
              <a:buClr>
                <a:srgbClr val="1C4587"/>
              </a:buClr>
              <a:buSzPct val="100000"/>
              <a:buNone/>
              <a:defRPr sz="3000">
                <a:solidFill>
                  <a:srgbClr val="1C4587"/>
                </a:solidFill>
              </a:defRPr>
            </a:lvl4pPr>
            <a:lvl5pPr lvl="4" algn="r" rtl="0">
              <a:spcBef>
                <a:spcPts val="0"/>
              </a:spcBef>
              <a:buClr>
                <a:srgbClr val="1C4587"/>
              </a:buClr>
              <a:buSzPct val="100000"/>
              <a:buNone/>
              <a:defRPr sz="3000">
                <a:solidFill>
                  <a:srgbClr val="1C4587"/>
                </a:solidFill>
              </a:defRPr>
            </a:lvl5pPr>
            <a:lvl6pPr lvl="5" algn="r" rtl="0">
              <a:spcBef>
                <a:spcPts val="0"/>
              </a:spcBef>
              <a:buClr>
                <a:srgbClr val="1C4587"/>
              </a:buClr>
              <a:buSzPct val="100000"/>
              <a:buNone/>
              <a:defRPr sz="3000">
                <a:solidFill>
                  <a:srgbClr val="1C4587"/>
                </a:solidFill>
              </a:defRPr>
            </a:lvl6pPr>
            <a:lvl7pPr lvl="6" algn="r" rtl="0">
              <a:spcBef>
                <a:spcPts val="0"/>
              </a:spcBef>
              <a:buClr>
                <a:srgbClr val="1C4587"/>
              </a:buClr>
              <a:buSzPct val="100000"/>
              <a:buNone/>
              <a:defRPr sz="3000">
                <a:solidFill>
                  <a:srgbClr val="1C4587"/>
                </a:solidFill>
              </a:defRPr>
            </a:lvl7pPr>
            <a:lvl8pPr lvl="7" algn="r" rtl="0">
              <a:spcBef>
                <a:spcPts val="0"/>
              </a:spcBef>
              <a:buClr>
                <a:srgbClr val="1C4587"/>
              </a:buClr>
              <a:buSzPct val="100000"/>
              <a:buNone/>
              <a:defRPr sz="3000">
                <a:solidFill>
                  <a:srgbClr val="1C4587"/>
                </a:solidFill>
              </a:defRPr>
            </a:lvl8pPr>
            <a:lvl9pPr lvl="8" algn="r" rtl="0">
              <a:spcBef>
                <a:spcPts val="0"/>
              </a:spcBef>
              <a:buClr>
                <a:srgbClr val="1C4587"/>
              </a:buClr>
              <a:buSzPct val="100000"/>
              <a:buNone/>
              <a:defRPr sz="3000">
                <a:solidFill>
                  <a:srgbClr val="1C4587"/>
                </a:solidFill>
              </a:defRPr>
            </a:lvl9pPr>
          </a:lstStyle>
          <a:p>
            <a:endParaRPr/>
          </a:p>
        </p:txBody>
      </p:sp>
      <p:sp>
        <p:nvSpPr>
          <p:cNvPr id="194" name="Shape 194"/>
          <p:cNvSpPr/>
          <p:nvPr/>
        </p:nvSpPr>
        <p:spPr>
          <a:xfrm>
            <a:off x="4412080" y="4661638"/>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5" name="Shape 195"/>
          <p:cNvSpPr/>
          <p:nvPr/>
        </p:nvSpPr>
        <p:spPr>
          <a:xfrm>
            <a:off x="3968825" y="4000287"/>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6" name="Shape 196"/>
          <p:cNvSpPr/>
          <p:nvPr/>
        </p:nvSpPr>
        <p:spPr>
          <a:xfrm>
            <a:off x="62833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7" name="Shape 197"/>
          <p:cNvSpPr/>
          <p:nvPr/>
        </p:nvSpPr>
        <p:spPr>
          <a:xfrm>
            <a:off x="57465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8" name="Shape 198"/>
          <p:cNvSpPr/>
          <p:nvPr/>
        </p:nvSpPr>
        <p:spPr>
          <a:xfrm>
            <a:off x="70636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9" name="Shape 199"/>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0" name="Shape 200"/>
          <p:cNvSpPr/>
          <p:nvPr/>
        </p:nvSpPr>
        <p:spPr>
          <a:xfrm>
            <a:off x="65815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1" name="Shape 201"/>
          <p:cNvSpPr/>
          <p:nvPr/>
        </p:nvSpPr>
        <p:spPr>
          <a:xfrm>
            <a:off x="65071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2" name="Shape 202"/>
          <p:cNvSpPr/>
          <p:nvPr/>
        </p:nvSpPr>
        <p:spPr>
          <a:xfrm>
            <a:off x="5501053"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3" name="Shape 203"/>
          <p:cNvSpPr/>
          <p:nvPr/>
        </p:nvSpPr>
        <p:spPr>
          <a:xfrm>
            <a:off x="52015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4" name="Shape 204"/>
          <p:cNvSpPr/>
          <p:nvPr/>
        </p:nvSpPr>
        <p:spPr>
          <a:xfrm>
            <a:off x="4765584"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5" name="Shape 205"/>
          <p:cNvSpPr/>
          <p:nvPr/>
        </p:nvSpPr>
        <p:spPr>
          <a:xfrm>
            <a:off x="55218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6" name="Shape 20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7" name="Shape 207"/>
          <p:cNvSpPr/>
          <p:nvPr/>
        </p:nvSpPr>
        <p:spPr>
          <a:xfrm>
            <a:off x="80525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8" name="Shape 208"/>
          <p:cNvSpPr/>
          <p:nvPr/>
        </p:nvSpPr>
        <p:spPr>
          <a:xfrm>
            <a:off x="69845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9" name="Shape 20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0" name="Shape 210"/>
          <p:cNvSpPr/>
          <p:nvPr/>
        </p:nvSpPr>
        <p:spPr>
          <a:xfrm>
            <a:off x="61607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1" name="Shape 211"/>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2" name="Shape 212"/>
          <p:cNvSpPr/>
          <p:nvPr/>
        </p:nvSpPr>
        <p:spPr>
          <a:xfrm>
            <a:off x="48922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3" name="Shape 213"/>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4" name="Shape 214"/>
          <p:cNvSpPr/>
          <p:nvPr/>
        </p:nvSpPr>
        <p:spPr>
          <a:xfrm>
            <a:off x="4489178" y="4206693"/>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5" name="Shape 215"/>
          <p:cNvSpPr/>
          <p:nvPr/>
        </p:nvSpPr>
        <p:spPr>
          <a:xfrm rot="1920548">
            <a:off x="72367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6" name="Shape 216"/>
          <p:cNvSpPr/>
          <p:nvPr/>
        </p:nvSpPr>
        <p:spPr>
          <a:xfrm>
            <a:off x="82632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7" name="Shape 217"/>
          <p:cNvSpPr/>
          <p:nvPr/>
        </p:nvSpPr>
        <p:spPr>
          <a:xfrm rot="-5400000">
            <a:off x="7684355"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8" name="Shape 218"/>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9" name="Shape 219"/>
          <p:cNvSpPr/>
          <p:nvPr/>
        </p:nvSpPr>
        <p:spPr>
          <a:xfrm>
            <a:off x="50595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0" name="Shape 220"/>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1" name="Shape 221"/>
          <p:cNvSpPr/>
          <p:nvPr/>
        </p:nvSpPr>
        <p:spPr>
          <a:xfrm>
            <a:off x="14827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2" name="Shape 222"/>
          <p:cNvSpPr/>
          <p:nvPr/>
        </p:nvSpPr>
        <p:spPr>
          <a:xfrm>
            <a:off x="9459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3" name="Shape 223"/>
          <p:cNvSpPr/>
          <p:nvPr/>
        </p:nvSpPr>
        <p:spPr>
          <a:xfrm>
            <a:off x="22630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4" name="Shape 224"/>
          <p:cNvSpPr/>
          <p:nvPr/>
        </p:nvSpPr>
        <p:spPr>
          <a:xfrm>
            <a:off x="17809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5" name="Shape 225"/>
          <p:cNvSpPr/>
          <p:nvPr/>
        </p:nvSpPr>
        <p:spPr>
          <a:xfrm>
            <a:off x="17065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6" name="Shape 226"/>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7" name="Shape 227"/>
          <p:cNvSpPr/>
          <p:nvPr/>
        </p:nvSpPr>
        <p:spPr>
          <a:xfrm>
            <a:off x="4009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8" name="Shape 228"/>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9" name="Shape 229"/>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0" name="Shape 230"/>
          <p:cNvSpPr/>
          <p:nvPr/>
        </p:nvSpPr>
        <p:spPr>
          <a:xfrm>
            <a:off x="3251972"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1" name="Shape 231"/>
          <p:cNvSpPr/>
          <p:nvPr/>
        </p:nvSpPr>
        <p:spPr>
          <a:xfrm>
            <a:off x="32519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2" name="Shape 232"/>
          <p:cNvSpPr/>
          <p:nvPr/>
        </p:nvSpPr>
        <p:spPr>
          <a:xfrm>
            <a:off x="21839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3" name="Shape 233"/>
          <p:cNvSpPr/>
          <p:nvPr/>
        </p:nvSpPr>
        <p:spPr>
          <a:xfrm>
            <a:off x="39491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4" name="Shape 234"/>
          <p:cNvSpPr/>
          <p:nvPr/>
        </p:nvSpPr>
        <p:spPr>
          <a:xfrm>
            <a:off x="13601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5" name="Shape 235"/>
          <p:cNvSpPr/>
          <p:nvPr/>
        </p:nvSpPr>
        <p:spPr>
          <a:xfrm>
            <a:off x="37218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6" name="Shape 236"/>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7" name="Shape 237"/>
          <p:cNvSpPr/>
          <p:nvPr/>
        </p:nvSpPr>
        <p:spPr>
          <a:xfrm>
            <a:off x="40288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8" name="Shape 238"/>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9" name="Shape 239"/>
          <p:cNvSpPr/>
          <p:nvPr/>
        </p:nvSpPr>
        <p:spPr>
          <a:xfrm rot="1920548">
            <a:off x="24361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0" name="Shape 240"/>
          <p:cNvSpPr/>
          <p:nvPr/>
        </p:nvSpPr>
        <p:spPr>
          <a:xfrm>
            <a:off x="34626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1" name="Shape 241"/>
          <p:cNvSpPr/>
          <p:nvPr/>
        </p:nvSpPr>
        <p:spPr>
          <a:xfrm rot="-5400000">
            <a:off x="2883754"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2" name="Shape 242"/>
          <p:cNvSpPr/>
          <p:nvPr/>
        </p:nvSpPr>
        <p:spPr>
          <a:xfrm>
            <a:off x="28590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3" name="Shape 243"/>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4" name="Shape 244"/>
          <p:cNvSpPr/>
          <p:nvPr/>
        </p:nvSpPr>
        <p:spPr>
          <a:xfrm>
            <a:off x="2981819"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161800"/>
            <a:ext cx="4825500" cy="819899"/>
          </a:xfrm>
          <a:prstGeom prst="rect">
            <a:avLst/>
          </a:prstGeom>
        </p:spPr>
        <p:txBody>
          <a:bodyPr lIns="91425" tIns="91425" rIns="91425" bIns="91425" anchor="ctr" anchorCtr="0"/>
          <a:lstStyle>
            <a:lvl1pPr lvl="0" algn="ctr" rtl="0">
              <a:spcBef>
                <a:spcPts val="0"/>
              </a:spcBef>
              <a:buClr>
                <a:srgbClr val="1C4587"/>
              </a:buClr>
              <a:buSzPct val="100000"/>
              <a:defRPr sz="2500" b="1">
                <a:solidFill>
                  <a:srgbClr val="1C4587"/>
                </a:solidFill>
              </a:defRPr>
            </a:lvl1pPr>
            <a:lvl2pPr lvl="1" algn="ctr" rtl="0">
              <a:spcBef>
                <a:spcPts val="0"/>
              </a:spcBef>
              <a:buClr>
                <a:srgbClr val="1C4587"/>
              </a:buClr>
              <a:buSzPct val="100000"/>
              <a:defRPr sz="2500" b="1">
                <a:solidFill>
                  <a:srgbClr val="1C4587"/>
                </a:solidFill>
              </a:defRPr>
            </a:lvl2pPr>
            <a:lvl3pPr lvl="2" algn="ctr" rtl="0">
              <a:spcBef>
                <a:spcPts val="0"/>
              </a:spcBef>
              <a:buClr>
                <a:srgbClr val="1C4587"/>
              </a:buClr>
              <a:buSzPct val="100000"/>
              <a:defRPr sz="2500" b="1">
                <a:solidFill>
                  <a:srgbClr val="1C4587"/>
                </a:solidFill>
              </a:defRPr>
            </a:lvl3pPr>
            <a:lvl4pPr lvl="3" algn="ctr" rtl="0">
              <a:spcBef>
                <a:spcPts val="0"/>
              </a:spcBef>
              <a:buClr>
                <a:srgbClr val="1C4587"/>
              </a:buClr>
              <a:buSzPct val="100000"/>
              <a:defRPr sz="2500" b="1">
                <a:solidFill>
                  <a:srgbClr val="1C4587"/>
                </a:solidFill>
              </a:defRPr>
            </a:lvl4pPr>
            <a:lvl5pPr lvl="4" algn="ctr" rtl="0">
              <a:spcBef>
                <a:spcPts val="0"/>
              </a:spcBef>
              <a:buClr>
                <a:srgbClr val="1C4587"/>
              </a:buClr>
              <a:buSzPct val="100000"/>
              <a:defRPr sz="2500" b="1">
                <a:solidFill>
                  <a:srgbClr val="1C4587"/>
                </a:solidFill>
              </a:defRPr>
            </a:lvl5pPr>
            <a:lvl6pPr lvl="5" algn="ctr" rtl="0">
              <a:spcBef>
                <a:spcPts val="0"/>
              </a:spcBef>
              <a:buClr>
                <a:srgbClr val="1C4587"/>
              </a:buClr>
              <a:buSzPct val="100000"/>
              <a:defRPr sz="2500" b="1">
                <a:solidFill>
                  <a:srgbClr val="1C4587"/>
                </a:solidFill>
              </a:defRPr>
            </a:lvl6pPr>
            <a:lvl7pPr lvl="6" algn="ctr" rtl="0">
              <a:spcBef>
                <a:spcPts val="0"/>
              </a:spcBef>
              <a:buClr>
                <a:srgbClr val="1C4587"/>
              </a:buClr>
              <a:buSzPct val="100000"/>
              <a:defRPr sz="2500" b="1">
                <a:solidFill>
                  <a:srgbClr val="1C4587"/>
                </a:solidFill>
              </a:defRPr>
            </a:lvl7pPr>
            <a:lvl8pPr lvl="7" algn="ctr" rtl="0">
              <a:spcBef>
                <a:spcPts val="0"/>
              </a:spcBef>
              <a:buClr>
                <a:srgbClr val="1C4587"/>
              </a:buClr>
              <a:buSzPct val="100000"/>
              <a:defRPr sz="2500" b="1">
                <a:solidFill>
                  <a:srgbClr val="1C4587"/>
                </a:solidFill>
              </a:defRPr>
            </a:lvl8pPr>
            <a:lvl9pPr lvl="8" algn="ctr">
              <a:spcBef>
                <a:spcPts val="0"/>
              </a:spcBef>
              <a:buClr>
                <a:srgbClr val="1C4587"/>
              </a:buClr>
              <a:buSzPct val="100000"/>
              <a:defRPr sz="2500" b="1">
                <a:solidFill>
                  <a:srgbClr val="1C4587"/>
                </a:solidFill>
              </a:defRPr>
            </a:lvl9pPr>
          </a:lstStyle>
          <a:p>
            <a:endParaRPr/>
          </a:p>
        </p:txBody>
      </p:sp>
      <p:sp>
        <p:nvSpPr>
          <p:cNvPr id="247" name="Shape 247"/>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8" name="Shape 248"/>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9" name="Shape 249"/>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0" name="Shape 250"/>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1" name="Shape 251"/>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2" name="Shape 252"/>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3" name="Shape 253"/>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4" name="Shape 254"/>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5" name="Shape 255"/>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6" name="Shape 256"/>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7" name="Shape 257"/>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8" name="Shape 258"/>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9" name="Shape 259"/>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0" name="Shape 260"/>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1" name="Shape 261"/>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2" name="Shape 262"/>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3" name="Shape 263"/>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4" name="Shape 264"/>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5" name="Shape 265"/>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6" name="Shape 266"/>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7" name="Shape 267"/>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8" name="Shape 268"/>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9" name="Shape 269"/>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0" name="Shape 270"/>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1" name="Shape 271"/>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2" name="Shape 272"/>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3" name="Shape 273"/>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4" name="Shape 274"/>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5" name="Shape 275"/>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6" name="Shape 276"/>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7" name="Shape 277"/>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8" name="Shape 278"/>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9" name="Shape 279"/>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0" name="Shape 280"/>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1" name="Shape 281"/>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2" name="Shape 282"/>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3" name="Shape 283"/>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4" name="Shape 284"/>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5" name="Shape 285"/>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6" name="Shape 286"/>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7" name="Shape 287"/>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4" name="Shape 324"/>
          <p:cNvSpPr txBox="1">
            <a:spLocks noGrp="1"/>
          </p:cNvSpPr>
          <p:nvPr>
            <p:ph type="body" idx="1"/>
          </p:nvPr>
        </p:nvSpPr>
        <p:spPr>
          <a:xfrm>
            <a:off x="747925"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sp>
        <p:nvSpPr>
          <p:cNvPr id="325" name="Shape 325"/>
          <p:cNvSpPr txBox="1">
            <a:spLocks noGrp="1"/>
          </p:cNvSpPr>
          <p:nvPr>
            <p:ph type="body" idx="2"/>
          </p:nvPr>
        </p:nvSpPr>
        <p:spPr>
          <a:xfrm>
            <a:off x="4097098"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grpSp>
        <p:nvGrpSpPr>
          <p:cNvPr id="326" name="Shape 326"/>
          <p:cNvGrpSpPr/>
          <p:nvPr/>
        </p:nvGrpSpPr>
        <p:grpSpPr>
          <a:xfrm>
            <a:off x="7442902" y="-91153"/>
            <a:ext cx="1796289" cy="5330574"/>
            <a:chOff x="6023725" y="842300"/>
            <a:chExt cx="1358150" cy="4030375"/>
          </a:xfrm>
        </p:grpSpPr>
        <p:sp>
          <p:nvSpPr>
            <p:cNvPr id="327" name="Shape 327"/>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8" name="Shape 328"/>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9" name="Shape 329"/>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0" name="Shape 330"/>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1" name="Shape 331"/>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2" name="Shape 332"/>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3" name="Shape 333"/>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4" name="Shape 334"/>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5" name="Shape 335"/>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6" name="Shape 336"/>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7" name="Shape 337"/>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8" name="Shape 338"/>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9" name="Shape 339"/>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0" name="Shape 340"/>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1" name="Shape 341"/>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2" name="Shape 342"/>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3" name="Shape 343"/>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5" name="Shape 345"/>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6" name="Shape 346"/>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7" name="Shape 347"/>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8" name="Shape 348"/>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0" name="Shape 350"/>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4" name="Shape 354"/>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5" name="Shape 355"/>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356" name="Shape 356"/>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69"/>
        <p:cNvGrpSpPr/>
        <p:nvPr/>
      </p:nvGrpSpPr>
      <p:grpSpPr>
        <a:xfrm>
          <a:off x="0" y="0"/>
          <a:ext cx="0" cy="0"/>
          <a:chOff x="0" y="0"/>
          <a:chExt cx="0" cy="0"/>
        </a:xfrm>
      </p:grpSpPr>
      <p:sp>
        <p:nvSpPr>
          <p:cNvPr id="470" name="Shape 470"/>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1" name="Shape 471"/>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2" name="Shape 472"/>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3" name="Shape 473"/>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4" name="Shape 474"/>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5" name="Shape 475"/>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6" name="Shape 47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7" name="Shape 477"/>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8" name="Shape 478"/>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9" name="Shape 47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0" name="Shape 480"/>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1" name="Shape 481"/>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2" name="Shape 482"/>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3" name="Shape 483"/>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4" name="Shape 484"/>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5" name="Shape 485"/>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6" name="Shape 486"/>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7" name="Shape 487"/>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8" name="Shape 488"/>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9" name="Shape 489"/>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0" name="Shape 490"/>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1" name="Shape 491"/>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2" name="Shape 492"/>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3" name="Shape 493"/>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4" name="Shape 494"/>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5" name="Shape 495"/>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6" name="Shape 496"/>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7" name="Shape 497"/>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8" name="Shape 498"/>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9" name="Shape 499"/>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0" name="Shape 500"/>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1" name="Shape 501"/>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2" name="Shape 502"/>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3" name="Shape 503"/>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4" name="Shape 504"/>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5" name="Shape 505"/>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6" name="Shape 506"/>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7" name="Shape 507"/>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8" name="Shape 508"/>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9" name="Shape 509"/>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10" name="Shape 510"/>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23"/>
            <a:ext cx="9143797" cy="514337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58" name="Shape 158"/>
          <p:cNvSpPr txBox="1">
            <a:spLocks noGrp="1"/>
          </p:cNvSpPr>
          <p:nvPr>
            <p:ph type="title"/>
          </p:nvPr>
        </p:nvSpPr>
        <p:spPr>
          <a:xfrm>
            <a:off x="747925" y="225025"/>
            <a:ext cx="6791700" cy="857400"/>
          </a:xfrm>
          <a:prstGeom prst="rect">
            <a:avLst/>
          </a:prstGeom>
          <a:noFill/>
          <a:ln>
            <a:noFill/>
          </a:ln>
        </p:spPr>
        <p:txBody>
          <a:bodyPr lIns="91425" tIns="91425" rIns="91425" bIns="91425" anchor="b" anchorCtr="0"/>
          <a:lstStyle>
            <a:lvl1pPr lvl="0">
              <a:spcBef>
                <a:spcPts val="0"/>
              </a:spcBef>
              <a:buClr>
                <a:srgbClr val="3C78D8"/>
              </a:buClr>
              <a:buSzPct val="100000"/>
              <a:buFont typeface="Sniglet"/>
              <a:buNone/>
              <a:defRPr sz="1800" b="1">
                <a:solidFill>
                  <a:srgbClr val="3C78D8"/>
                </a:solidFill>
                <a:latin typeface="Sniglet"/>
                <a:ea typeface="Sniglet"/>
                <a:cs typeface="Sniglet"/>
                <a:sym typeface="Sniglet"/>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314900"/>
            <a:ext cx="6791700" cy="3610800"/>
          </a:xfrm>
          <a:prstGeom prst="rect">
            <a:avLst/>
          </a:prstGeom>
          <a:noFill/>
          <a:ln>
            <a:noFill/>
          </a:ln>
        </p:spPr>
        <p:txBody>
          <a:bodyPr lIns="91425" tIns="91425" rIns="91425" bIns="91425" anchor="t" anchorCtr="0"/>
          <a:lstStyle>
            <a:lvl1pPr lvl="0">
              <a:spcBef>
                <a:spcPts val="600"/>
              </a:spcBef>
              <a:buClr>
                <a:srgbClr val="3D4965"/>
              </a:buClr>
              <a:buSzPct val="100000"/>
              <a:buFont typeface="Dosis"/>
              <a:buChar char="✘"/>
              <a:defRPr sz="2600">
                <a:solidFill>
                  <a:srgbClr val="3D4965"/>
                </a:solidFill>
                <a:latin typeface="Dosis"/>
                <a:ea typeface="Dosis"/>
                <a:cs typeface="Dosis"/>
                <a:sym typeface="Dosis"/>
              </a:defRPr>
            </a:lvl1pPr>
            <a:lvl2pPr lvl="1">
              <a:spcBef>
                <a:spcPts val="480"/>
              </a:spcBef>
              <a:buClr>
                <a:srgbClr val="3D4965"/>
              </a:buClr>
              <a:buSzPct val="100000"/>
              <a:buFont typeface="Dosis"/>
              <a:buChar char="✗"/>
              <a:defRPr sz="2000">
                <a:solidFill>
                  <a:srgbClr val="3D4965"/>
                </a:solidFill>
                <a:latin typeface="Dosis"/>
                <a:ea typeface="Dosis"/>
                <a:cs typeface="Dosis"/>
                <a:sym typeface="Dosis"/>
              </a:defRPr>
            </a:lvl2pPr>
            <a:lvl3pPr lvl="2">
              <a:spcBef>
                <a:spcPts val="480"/>
              </a:spcBef>
              <a:buClr>
                <a:srgbClr val="3D4965"/>
              </a:buClr>
              <a:buSzPct val="100000"/>
              <a:buFont typeface="Dosis"/>
              <a:defRPr sz="2000">
                <a:solidFill>
                  <a:srgbClr val="3D4965"/>
                </a:solidFill>
                <a:latin typeface="Dosis"/>
                <a:ea typeface="Dosis"/>
                <a:cs typeface="Dosis"/>
                <a:sym typeface="Dosis"/>
              </a:defRPr>
            </a:lvl3pPr>
            <a:lvl4pPr lvl="3">
              <a:spcBef>
                <a:spcPts val="360"/>
              </a:spcBef>
              <a:buClr>
                <a:srgbClr val="3D4965"/>
              </a:buClr>
              <a:buSzPct val="100000"/>
              <a:buFont typeface="Dosis"/>
              <a:defRPr sz="1800">
                <a:solidFill>
                  <a:srgbClr val="3D4965"/>
                </a:solidFill>
                <a:latin typeface="Dosis"/>
                <a:ea typeface="Dosis"/>
                <a:cs typeface="Dosis"/>
                <a:sym typeface="Dosis"/>
              </a:defRPr>
            </a:lvl4pPr>
            <a:lvl5pPr lvl="4">
              <a:spcBef>
                <a:spcPts val="360"/>
              </a:spcBef>
              <a:buClr>
                <a:srgbClr val="3D4965"/>
              </a:buClr>
              <a:buSzPct val="100000"/>
              <a:buFont typeface="Dosis"/>
              <a:defRPr sz="1800">
                <a:solidFill>
                  <a:srgbClr val="3D4965"/>
                </a:solidFill>
                <a:latin typeface="Dosis"/>
                <a:ea typeface="Dosis"/>
                <a:cs typeface="Dosis"/>
                <a:sym typeface="Dosis"/>
              </a:defRPr>
            </a:lvl5pPr>
            <a:lvl6pPr lvl="5">
              <a:spcBef>
                <a:spcPts val="360"/>
              </a:spcBef>
              <a:buClr>
                <a:srgbClr val="3D4965"/>
              </a:buClr>
              <a:buSzPct val="100000"/>
              <a:buFont typeface="Dosis"/>
              <a:defRPr sz="1800">
                <a:solidFill>
                  <a:srgbClr val="3D4965"/>
                </a:solidFill>
                <a:latin typeface="Dosis"/>
                <a:ea typeface="Dosis"/>
                <a:cs typeface="Dosis"/>
                <a:sym typeface="Dosis"/>
              </a:defRPr>
            </a:lvl6pPr>
            <a:lvl7pPr lvl="6">
              <a:spcBef>
                <a:spcPts val="360"/>
              </a:spcBef>
              <a:buClr>
                <a:srgbClr val="3D4965"/>
              </a:buClr>
              <a:buSzPct val="100000"/>
              <a:buFont typeface="Dosis"/>
              <a:defRPr sz="1800">
                <a:solidFill>
                  <a:srgbClr val="3D4965"/>
                </a:solidFill>
                <a:latin typeface="Dosis"/>
                <a:ea typeface="Dosis"/>
                <a:cs typeface="Dosis"/>
                <a:sym typeface="Dosis"/>
              </a:defRPr>
            </a:lvl7pPr>
            <a:lvl8pPr lvl="7">
              <a:spcBef>
                <a:spcPts val="360"/>
              </a:spcBef>
              <a:buClr>
                <a:srgbClr val="3D4965"/>
              </a:buClr>
              <a:buSzPct val="100000"/>
              <a:buFont typeface="Dosis"/>
              <a:defRPr sz="1800">
                <a:solidFill>
                  <a:srgbClr val="3D4965"/>
                </a:solidFill>
                <a:latin typeface="Dosis"/>
                <a:ea typeface="Dosis"/>
                <a:cs typeface="Dosis"/>
                <a:sym typeface="Dosis"/>
              </a:defRPr>
            </a:lvl8pPr>
            <a:lvl9pPr lvl="8">
              <a:spcBef>
                <a:spcPts val="360"/>
              </a:spcBef>
              <a:buClr>
                <a:srgbClr val="3D4965"/>
              </a:buClr>
              <a:buSzPct val="100000"/>
              <a:buFont typeface="Dosis"/>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gif"/><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chart" Target="../charts/chart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olah.github.io/posts/2015-08-Understanding-LSTMs/img/RNN-longtermdependencies.png" TargetMode="External"/><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808760" y="1091777"/>
            <a:ext cx="7474427" cy="1159799"/>
          </a:xfrm>
          <a:prstGeom prst="rect">
            <a:avLst/>
          </a:prstGeom>
        </p:spPr>
        <p:txBody>
          <a:bodyPr lIns="91425" tIns="91425" rIns="91425" bIns="91425" anchor="ctr" anchorCtr="0">
            <a:noAutofit/>
          </a:bodyPr>
          <a:lstStyle/>
          <a:p>
            <a:r>
              <a:rPr lang="en-US" smtClean="0"/>
              <a:t> Long Short Term Memory</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715" y="175672"/>
            <a:ext cx="965467" cy="648673"/>
          </a:xfrm>
          <a:prstGeom prst="rect">
            <a:avLst/>
          </a:prstGeom>
        </p:spPr>
      </p:pic>
      <p:sp>
        <p:nvSpPr>
          <p:cNvPr id="4" name="Rectangle 3"/>
          <p:cNvSpPr/>
          <p:nvPr/>
        </p:nvSpPr>
        <p:spPr>
          <a:xfrm>
            <a:off x="2614858" y="2231439"/>
            <a:ext cx="4006225" cy="369332"/>
          </a:xfrm>
          <a:prstGeom prst="rect">
            <a:avLst/>
          </a:prstGeom>
        </p:spPr>
        <p:txBody>
          <a:bodyPr wrap="none">
            <a:spAutoFit/>
          </a:bodyPr>
          <a:lstStyle/>
          <a:p>
            <a:r>
              <a:rPr lang="en-US" sz="1800" b="1" dirty="0">
                <a:solidFill>
                  <a:srgbClr val="820000"/>
                </a:solidFill>
                <a:latin typeface=".VnAvantH" panose="020B7200000000000000" pitchFamily="34" charset="0"/>
                <a:ea typeface="Droid Serif" panose="02020600060500020200" pitchFamily="18" charset="0"/>
                <a:cs typeface="Droid Serif" panose="02020600060500020200" pitchFamily="18" charset="0"/>
              </a:rPr>
              <a:t>Natural Language Processing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4" name="TextBox 3"/>
          <p:cNvSpPr txBox="1"/>
          <p:nvPr/>
        </p:nvSpPr>
        <p:spPr>
          <a:xfrm>
            <a:off x="3049298" y="439353"/>
            <a:ext cx="3358646" cy="553998"/>
          </a:xfrm>
          <a:prstGeom prst="rect">
            <a:avLst/>
          </a:prstGeom>
          <a:noFill/>
        </p:spPr>
        <p:txBody>
          <a:bodyPr wrap="square" rtlCol="0">
            <a:spAutoFit/>
          </a:bodyPr>
          <a:lstStyle/>
          <a:p>
            <a:r>
              <a:rPr lang="en-US" sz="30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MÔ HÌNH LSTM</a:t>
            </a:r>
            <a:endParaRPr lang="en-US" sz="30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6" name="Rectangle 5"/>
          <p:cNvSpPr/>
          <p:nvPr/>
        </p:nvSpPr>
        <p:spPr>
          <a:xfrm>
            <a:off x="779857" y="984291"/>
            <a:ext cx="7609681" cy="1384995"/>
          </a:xfrm>
          <a:prstGeom prst="rect">
            <a:avLst/>
          </a:prstGeom>
        </p:spPr>
        <p:txBody>
          <a:bodyPr wrap="square">
            <a:spAutoFit/>
          </a:bodyPr>
          <a:lstStyle/>
          <a:p>
            <a:pPr>
              <a:lnSpc>
                <a:spcPct val="150000"/>
              </a:lnSpc>
              <a:buFont typeface="Arial" panose="020B0604020202020204" pitchFamily="34" charset="0"/>
              <a:buChar char="•"/>
            </a:pPr>
            <a:r>
              <a:rPr lang="en-US" dirty="0" smtClean="0">
                <a:solidFill>
                  <a:srgbClr val="C00000"/>
                </a:solidFill>
                <a:latin typeface="Droid Serif" panose="02020600060500020200" pitchFamily="18" charset="0"/>
                <a:ea typeface="Droid Serif" panose="02020600060500020200" pitchFamily="18" charset="0"/>
                <a:cs typeface="Droid Serif" panose="02020600060500020200" pitchFamily="18" charset="0"/>
              </a:rPr>
              <a:t> </a:t>
            </a:r>
            <a:r>
              <a:rPr lang="vi-VN" b="1" dirty="0" smtClean="0">
                <a:solidFill>
                  <a:srgbClr val="C00000"/>
                </a:solidFill>
                <a:latin typeface="Droid Serif" panose="02020600060500020200" pitchFamily="18" charset="0"/>
                <a:ea typeface="Droid Serif" panose="02020600060500020200" pitchFamily="18" charset="0"/>
                <a:cs typeface="Droid Serif" panose="02020600060500020200" pitchFamily="18" charset="0"/>
              </a:rPr>
              <a:t>Output</a:t>
            </a:r>
            <a:r>
              <a:rPr lang="vi-VN" b="1" dirty="0">
                <a:solidFill>
                  <a:srgbClr val="C00000"/>
                </a:solidFill>
                <a:latin typeface="Droid Serif" panose="02020600060500020200" pitchFamily="18" charset="0"/>
                <a:ea typeface="Droid Serif" panose="02020600060500020200" pitchFamily="18" charset="0"/>
                <a:cs typeface="Droid Serif" panose="02020600060500020200" pitchFamily="18" charset="0"/>
              </a:rPr>
              <a:t>:</a:t>
            </a:r>
            <a:r>
              <a:rPr lang="vi-VN" dirty="0">
                <a:solidFill>
                  <a:srgbClr val="3D3D3D"/>
                </a:solidFill>
                <a:latin typeface="Droid Serif" panose="02020600060500020200" pitchFamily="18" charset="0"/>
                <a:ea typeface="Droid Serif" panose="02020600060500020200" pitchFamily="18" charset="0"/>
                <a:cs typeface="Droid Serif" panose="02020600060500020200" pitchFamily="18" charset="0"/>
              </a:rPr>
              <a:t> </a:t>
            </a:r>
            <a:r>
              <a:rPr lang="vi-VN"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c</a:t>
            </a:r>
            <a:r>
              <a:rPr lang="en-US" baseline="-25000"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 </a:t>
            </a:r>
            <a:r>
              <a:rPr lang="vi-VN"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 h</a:t>
            </a:r>
            <a:r>
              <a:rPr lang="en-US" baseline="-25000"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 </a:t>
            </a:r>
            <a:r>
              <a:rPr lang="vi-VN"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 </a:t>
            </a:r>
            <a:r>
              <a:rPr lang="vi-VN" dirty="0">
                <a:solidFill>
                  <a:srgbClr val="3D3D3D"/>
                </a:solidFill>
                <a:latin typeface="Droid Serif" panose="02020600060500020200" pitchFamily="18" charset="0"/>
                <a:ea typeface="Droid Serif" panose="02020600060500020200" pitchFamily="18" charset="0"/>
                <a:cs typeface="Droid Serif" panose="02020600060500020200" pitchFamily="18" charset="0"/>
              </a:rPr>
              <a:t>ta gọi c là cell state, h là hidden state.</a:t>
            </a:r>
          </a:p>
          <a:p>
            <a:pPr>
              <a:lnSpc>
                <a:spcPct val="150000"/>
              </a:lnSpc>
              <a:buFont typeface="Arial" panose="020B0604020202020204" pitchFamily="34" charset="0"/>
              <a:buChar char="•"/>
            </a:pPr>
            <a:r>
              <a:rPr lang="en-US" b="1" dirty="0" smtClean="0">
                <a:solidFill>
                  <a:srgbClr val="C00000"/>
                </a:solidFill>
                <a:latin typeface="Droid Serif" panose="02020600060500020200" pitchFamily="18" charset="0"/>
                <a:ea typeface="Droid Serif" panose="02020600060500020200" pitchFamily="18" charset="0"/>
                <a:cs typeface="Droid Serif" panose="02020600060500020200" pitchFamily="18" charset="0"/>
              </a:rPr>
              <a:t> </a:t>
            </a:r>
            <a:r>
              <a:rPr lang="vi-VN" b="1" dirty="0" smtClean="0">
                <a:solidFill>
                  <a:srgbClr val="C00000"/>
                </a:solidFill>
                <a:latin typeface="Droid Serif" panose="02020600060500020200" pitchFamily="18" charset="0"/>
                <a:ea typeface="Droid Serif" panose="02020600060500020200" pitchFamily="18" charset="0"/>
                <a:cs typeface="Droid Serif" panose="02020600060500020200" pitchFamily="18" charset="0"/>
              </a:rPr>
              <a:t>Input</a:t>
            </a:r>
            <a:r>
              <a:rPr lang="vi-VN" b="1" dirty="0">
                <a:solidFill>
                  <a:srgbClr val="C00000"/>
                </a:solidFill>
                <a:latin typeface="Droid Serif" panose="02020600060500020200" pitchFamily="18" charset="0"/>
                <a:ea typeface="Droid Serif" panose="02020600060500020200" pitchFamily="18" charset="0"/>
                <a:cs typeface="Droid Serif" panose="02020600060500020200" pitchFamily="18" charset="0"/>
              </a:rPr>
              <a:t>:</a:t>
            </a:r>
            <a:r>
              <a:rPr lang="vi-VN" dirty="0">
                <a:solidFill>
                  <a:srgbClr val="3D3D3D"/>
                </a:solidFill>
                <a:latin typeface="Droid Serif" panose="02020600060500020200" pitchFamily="18" charset="0"/>
                <a:ea typeface="Droid Serif" panose="02020600060500020200" pitchFamily="18" charset="0"/>
                <a:cs typeface="Droid Serif" panose="02020600060500020200" pitchFamily="18" charset="0"/>
              </a:rPr>
              <a:t> </a:t>
            </a:r>
            <a:r>
              <a:rPr lang="vi-VN"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c</a:t>
            </a:r>
            <a:r>
              <a:rPr lang="en-US" baseline="-25000" dirty="0">
                <a:solidFill>
                  <a:srgbClr val="3D3D3D"/>
                </a:solidFill>
                <a:latin typeface="Droid Serif" panose="02020600060500020200" pitchFamily="18" charset="0"/>
                <a:ea typeface="Droid Serif" panose="02020600060500020200" pitchFamily="18" charset="0"/>
                <a:cs typeface="Droid Serif" panose="02020600060500020200" pitchFamily="18" charset="0"/>
              </a:rPr>
              <a:t> </a:t>
            </a:r>
            <a:r>
              <a:rPr lang="en-US" baseline="-25000"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t-1 </a:t>
            </a:r>
            <a:r>
              <a:rPr lang="vi-VN"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 h</a:t>
            </a:r>
            <a:r>
              <a:rPr lang="en-US" baseline="-25000" dirty="0">
                <a:solidFill>
                  <a:srgbClr val="3D3D3D"/>
                </a:solidFill>
                <a:latin typeface="Droid Serif" panose="02020600060500020200" pitchFamily="18" charset="0"/>
                <a:ea typeface="Droid Serif" panose="02020600060500020200" pitchFamily="18" charset="0"/>
                <a:cs typeface="Droid Serif" panose="02020600060500020200" pitchFamily="18" charset="0"/>
              </a:rPr>
              <a:t> </a:t>
            </a:r>
            <a:r>
              <a:rPr lang="en-US" baseline="-25000"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t-1 </a:t>
            </a:r>
            <a:r>
              <a:rPr lang="vi-VN"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 x</a:t>
            </a:r>
            <a:r>
              <a:rPr lang="en-US" baseline="-25000"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a:t>
            </a:r>
            <a:r>
              <a:rPr lang="en-US"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 </a:t>
            </a:r>
            <a:r>
              <a:rPr lang="vi-VN"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 Trong đó x</a:t>
            </a:r>
            <a:r>
              <a:rPr lang="en-US" baseline="-25000"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a:t>
            </a:r>
            <a:r>
              <a:rPr lang="vi-VN"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 là input ở state thứ t của model c</a:t>
            </a:r>
            <a:r>
              <a:rPr lang="en-US" baseline="-25000"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t-1</a:t>
            </a:r>
            <a:r>
              <a:rPr lang="en-US"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 ;</a:t>
            </a:r>
            <a:r>
              <a:rPr lang="vi-VN"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 h</a:t>
            </a:r>
            <a:r>
              <a:rPr lang="en-US" baseline="-25000"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t-1</a:t>
            </a:r>
            <a:r>
              <a:rPr lang="vi-VN"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 là output của </a:t>
            </a:r>
            <a:r>
              <a:rPr lang="vi-VN" dirty="0">
                <a:solidFill>
                  <a:srgbClr val="3D3D3D"/>
                </a:solidFill>
                <a:latin typeface="Droid Serif" panose="02020600060500020200" pitchFamily="18" charset="0"/>
                <a:ea typeface="Droid Serif" panose="02020600060500020200" pitchFamily="18" charset="0"/>
                <a:cs typeface="Droid Serif" panose="02020600060500020200" pitchFamily="18" charset="0"/>
              </a:rPr>
              <a:t>layer trước. </a:t>
            </a:r>
            <a:endParaRPr lang="en-US"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endParaRPr>
          </a:p>
          <a:p>
            <a:pPr>
              <a:lnSpc>
                <a:spcPct val="150000"/>
              </a:lnSpc>
              <a:buFont typeface="Arial" panose="020B0604020202020204" pitchFamily="34" charset="0"/>
              <a:buChar char="•"/>
            </a:pPr>
            <a:endParaRPr lang="vi-VN" dirty="0">
              <a:solidFill>
                <a:srgbClr val="3D3D3D"/>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7" name="Picture 6"/>
          <p:cNvPicPr>
            <a:picLocks noChangeAspect="1"/>
          </p:cNvPicPr>
          <p:nvPr/>
        </p:nvPicPr>
        <p:blipFill rotWithShape="1">
          <a:blip r:embed="rId3"/>
          <a:srcRect l="1" r="1463"/>
          <a:stretch/>
        </p:blipFill>
        <p:spPr>
          <a:xfrm>
            <a:off x="779856" y="1990261"/>
            <a:ext cx="4470799" cy="1327365"/>
          </a:xfrm>
          <a:prstGeom prst="rect">
            <a:avLst/>
          </a:prstGeom>
        </p:spPr>
      </p:pic>
      <p:pic>
        <p:nvPicPr>
          <p:cNvPr id="10242" name="Picture 2" descr="https://i2.wp.com/nttuan8.com/wp-content/uploads/2019/06/lstm.png?resize=559%2C338&amp;ssl=1"/>
          <p:cNvPicPr>
            <a:picLocks noChangeAspect="1" noChangeArrowheads="1"/>
          </p:cNvPicPr>
          <p:nvPr/>
        </p:nvPicPr>
        <p:blipFill rotWithShape="1">
          <a:blip r:embed="rId4">
            <a:extLst>
              <a:ext uri="{28A0092B-C50C-407E-A947-70E740481C1C}">
                <a14:useLocalDpi xmlns:a14="http://schemas.microsoft.com/office/drawing/2010/main" val="0"/>
              </a:ext>
            </a:extLst>
          </a:blip>
          <a:srcRect t="2080" r="7070"/>
          <a:stretch/>
        </p:blipFill>
        <p:spPr bwMode="auto">
          <a:xfrm>
            <a:off x="5008957" y="2647544"/>
            <a:ext cx="3380581" cy="2153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0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7" name="Rectangle 6"/>
          <p:cNvSpPr/>
          <p:nvPr/>
        </p:nvSpPr>
        <p:spPr>
          <a:xfrm>
            <a:off x="397447" y="954673"/>
            <a:ext cx="8367934" cy="3785652"/>
          </a:xfrm>
          <a:prstGeom prst="rect">
            <a:avLst/>
          </a:prstGeom>
        </p:spPr>
        <p:txBody>
          <a:bodyPr wrap="square">
            <a:spAutoFit/>
          </a:bodyPr>
          <a:lstStyle/>
          <a:p>
            <a:pPr marL="285750" indent="-285750">
              <a:lnSpc>
                <a:spcPct val="150000"/>
              </a:lnSpc>
              <a:buFont typeface="Arial" panose="020B0604020202020204" pitchFamily="34" charset="0"/>
              <a:buChar char="•"/>
            </a:pPr>
            <a:r>
              <a:rPr lang="vi-VN" sz="1600" dirty="0">
                <a:latin typeface="Droid Serif" panose="02020600060500020200" pitchFamily="18" charset="0"/>
                <a:ea typeface="Droid Serif" panose="02020600060500020200" pitchFamily="18" charset="0"/>
                <a:cs typeface="Droid Serif" panose="02020600060500020200" pitchFamily="18" charset="0"/>
              </a:rPr>
              <a:t>LSTM đưa vào mạng nơ-ron </a:t>
            </a:r>
            <a:r>
              <a:rPr lang="vi-VN" sz="1600" b="1" dirty="0">
                <a:latin typeface="Droid Serif" panose="02020600060500020200" pitchFamily="18" charset="0"/>
                <a:ea typeface="Droid Serif" panose="02020600060500020200" pitchFamily="18" charset="0"/>
                <a:cs typeface="Droid Serif" panose="02020600060500020200" pitchFamily="18" charset="0"/>
              </a:rPr>
              <a:t>trạng thái </a:t>
            </a:r>
            <a:r>
              <a:rPr lang="en-US" sz="1600" b="1" dirty="0" err="1" smtClean="0">
                <a:latin typeface="Droid Serif" panose="02020600060500020200" pitchFamily="18" charset="0"/>
                <a:ea typeface="Droid Serif" panose="02020600060500020200" pitchFamily="18" charset="0"/>
                <a:cs typeface="Droid Serif" panose="02020600060500020200" pitchFamily="18" charset="0"/>
              </a:rPr>
              <a:t>tế</a:t>
            </a:r>
            <a:r>
              <a:rPr lang="en-US" sz="1600" b="1"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b="1" dirty="0" err="1" smtClean="0">
                <a:latin typeface="Droid Serif" panose="02020600060500020200" pitchFamily="18" charset="0"/>
                <a:ea typeface="Droid Serif" panose="02020600060500020200" pitchFamily="18" charset="0"/>
                <a:cs typeface="Droid Serif" panose="02020600060500020200" pitchFamily="18" charset="0"/>
              </a:rPr>
              <a:t>bào</a:t>
            </a:r>
            <a:r>
              <a:rPr lang="vi-VN" sz="1600" b="1" dirty="0" smtClean="0">
                <a:latin typeface="Droid Serif" panose="02020600060500020200" pitchFamily="18" charset="0"/>
                <a:ea typeface="Droid Serif" panose="02020600060500020200" pitchFamily="18" charset="0"/>
                <a:cs typeface="Droid Serif" panose="02020600060500020200" pitchFamily="18" charset="0"/>
              </a:rPr>
              <a:t> </a:t>
            </a:r>
            <a:r>
              <a:rPr lang="vi-VN" sz="1600" dirty="0">
                <a:latin typeface="Droid Serif" panose="02020600060500020200" pitchFamily="18" charset="0"/>
                <a:ea typeface="Droid Serif" panose="02020600060500020200" pitchFamily="18" charset="0"/>
                <a:cs typeface="Droid Serif" panose="02020600060500020200" pitchFamily="18" charset="0"/>
              </a:rPr>
              <a:t>(cell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state) </a:t>
            </a:r>
            <a:r>
              <a:rPr lang="vi-VN" sz="1600" dirty="0">
                <a:latin typeface="Droid Serif" panose="02020600060500020200" pitchFamily="18" charset="0"/>
                <a:ea typeface="Droid Serif" panose="02020600060500020200" pitchFamily="18" charset="0"/>
                <a:cs typeface="Droid Serif" panose="02020600060500020200" pitchFamily="18" charset="0"/>
              </a:rPr>
              <a:t>để lưu trữ và lan truyền các thông tin có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ích</a:t>
            </a:r>
            <a:r>
              <a:rPr lang="en-US" sz="1600" dirty="0" smtClean="0">
                <a:latin typeface="Droid Serif" panose="02020600060500020200" pitchFamily="18" charset="0"/>
                <a:ea typeface="Droid Serif" panose="02020600060500020200" pitchFamily="18" charset="0"/>
                <a:cs typeface="Droid Serif" panose="02020600060500020200" pitchFamily="18" charset="0"/>
              </a:rPr>
              <a:t>.</a:t>
            </a:r>
            <a:endParaRPr lang="en-US" sz="1600" dirty="0">
              <a:latin typeface="Droid Serif" panose="02020600060500020200" pitchFamily="18" charset="0"/>
              <a:ea typeface="Droid Serif" panose="02020600060500020200" pitchFamily="18" charset="0"/>
              <a:cs typeface="Droid Serif" panose="02020600060500020200" pitchFamily="18" charset="0"/>
            </a:endParaRPr>
          </a:p>
          <a:p>
            <a:pPr marL="285750" indent="-285750">
              <a:lnSpc>
                <a:spcPct val="150000"/>
              </a:lnSpc>
              <a:buFont typeface="Arial" panose="020B0604020202020204" pitchFamily="34" charset="0"/>
              <a:buChar char="•"/>
            </a:pPr>
            <a:r>
              <a:rPr lang="vi-VN" sz="1600" b="1" dirty="0" smtClean="0">
                <a:latin typeface="Droid Serif" panose="02020600060500020200" pitchFamily="18" charset="0"/>
                <a:ea typeface="Droid Serif" panose="02020600060500020200" pitchFamily="18" charset="0"/>
                <a:cs typeface="Droid Serif" panose="02020600060500020200" pitchFamily="18" charset="0"/>
              </a:rPr>
              <a:t>Trạng </a:t>
            </a:r>
            <a:r>
              <a:rPr lang="vi-VN" sz="1600" b="1" dirty="0">
                <a:latin typeface="Droid Serif" panose="02020600060500020200" pitchFamily="18" charset="0"/>
                <a:ea typeface="Droid Serif" panose="02020600060500020200" pitchFamily="18" charset="0"/>
                <a:cs typeface="Droid Serif" panose="02020600060500020200" pitchFamily="18" charset="0"/>
              </a:rPr>
              <a:t>thái tế bào </a:t>
            </a:r>
            <a:r>
              <a:rPr lang="vi-VN" sz="1600" dirty="0">
                <a:latin typeface="Droid Serif" panose="02020600060500020200" pitchFamily="18" charset="0"/>
                <a:ea typeface="Droid Serif" panose="02020600060500020200" pitchFamily="18" charset="0"/>
                <a:cs typeface="Droid Serif" panose="02020600060500020200" pitchFamily="18" charset="0"/>
              </a:rPr>
              <a:t>là một dạng giống như băng truyền.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Nó chạy xuyên suốt tất cả các mắt xíc</a:t>
            </a:r>
            <a:r>
              <a:rPr lang="en-US" sz="1600" dirty="0" smtClean="0">
                <a:latin typeface="Droid Serif" panose="02020600060500020200" pitchFamily="18" charset="0"/>
                <a:ea typeface="Droid Serif" panose="02020600060500020200" pitchFamily="18" charset="0"/>
                <a:cs typeface="Droid Serif" panose="02020600060500020200" pitchFamily="18" charset="0"/>
              </a:rPr>
              <a:t>h. </a:t>
            </a:r>
          </a:p>
          <a:p>
            <a:pPr marL="285750" indent="-285750">
              <a:lnSpc>
                <a:spcPct val="150000"/>
              </a:lnSpc>
              <a:buFont typeface="Arial" panose="020B0604020202020204" pitchFamily="34" charset="0"/>
              <a:buChar char="•"/>
            </a:pPr>
            <a:r>
              <a:rPr lang="vi-VN" sz="1600" dirty="0">
                <a:latin typeface="Droid Serif" panose="02020600060500020200" pitchFamily="18" charset="0"/>
                <a:ea typeface="Droid Serif" panose="02020600060500020200" pitchFamily="18" charset="0"/>
                <a:cs typeface="Droid Serif" panose="02020600060500020200" pitchFamily="18" charset="0"/>
              </a:rPr>
              <a:t>LSTM có khả năng bỏ đi hoặc thêm vào các thông tin cần thiết cho trạng thái tế b</a:t>
            </a:r>
            <a:r>
              <a:rPr lang="en-US" sz="1600" dirty="0">
                <a:latin typeface="Droid Serif" panose="02020600060500020200" pitchFamily="18" charset="0"/>
                <a:ea typeface="Droid Serif" panose="02020600060500020200" pitchFamily="18" charset="0"/>
                <a:cs typeface="Droid Serif" panose="02020600060500020200" pitchFamily="18" charset="0"/>
              </a:rPr>
              <a:t>à</a:t>
            </a:r>
            <a:r>
              <a:rPr lang="vi-VN" sz="1600" dirty="0">
                <a:latin typeface="Droid Serif" panose="02020600060500020200" pitchFamily="18" charset="0"/>
                <a:ea typeface="Droid Serif" panose="02020600060500020200" pitchFamily="18" charset="0"/>
                <a:cs typeface="Droid Serif" panose="02020600060500020200" pitchFamily="18" charset="0"/>
              </a:rPr>
              <a:t>o</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T</a:t>
            </a:r>
            <a:r>
              <a:rPr lang="vi-VN" sz="1600" dirty="0" smtClean="0">
                <a:latin typeface="Droid Serif" panose="02020600060500020200" pitchFamily="18" charset="0"/>
                <a:ea typeface="Droid Serif" panose="02020600060500020200" pitchFamily="18" charset="0"/>
                <a:cs typeface="Droid Serif" panose="02020600060500020200" pitchFamily="18" charset="0"/>
              </a:rPr>
              <a:t>hông </a:t>
            </a:r>
            <a:r>
              <a:rPr lang="vi-VN" sz="1600" dirty="0">
                <a:latin typeface="Droid Serif" panose="02020600060500020200" pitchFamily="18" charset="0"/>
                <a:ea typeface="Droid Serif" panose="02020600060500020200" pitchFamily="18" charset="0"/>
                <a:cs typeface="Droid Serif" panose="02020600060500020200" pitchFamily="18" charset="0"/>
              </a:rPr>
              <a:t>tin nào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quan </a:t>
            </a:r>
            <a:r>
              <a:rPr lang="vi-VN" sz="1600" dirty="0">
                <a:latin typeface="Droid Serif" panose="02020600060500020200" pitchFamily="18" charset="0"/>
                <a:ea typeface="Droid Serif" panose="02020600060500020200" pitchFamily="18" charset="0"/>
                <a:cs typeface="Droid Serif" panose="02020600060500020200" pitchFamily="18" charset="0"/>
              </a:rPr>
              <a:t>trọng và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cần</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dùng </a:t>
            </a:r>
            <a:r>
              <a:rPr lang="vi-VN" sz="1600" dirty="0">
                <a:latin typeface="Droid Serif" panose="02020600060500020200" pitchFamily="18" charset="0"/>
                <a:ea typeface="Droid Serif" panose="02020600060500020200" pitchFamily="18" charset="0"/>
                <a:cs typeface="Droid Serif" panose="02020600060500020200" pitchFamily="18" charset="0"/>
              </a:rPr>
              <a:t>ở sau sẽ được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lưu</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trữ</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và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lấy</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ra</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dùng </a:t>
            </a:r>
            <a:r>
              <a:rPr lang="vi-VN" sz="1600" dirty="0">
                <a:latin typeface="Droid Serif" panose="02020600060500020200" pitchFamily="18" charset="0"/>
                <a:ea typeface="Droid Serif" panose="02020600060500020200" pitchFamily="18" charset="0"/>
                <a:cs typeface="Droid Serif" panose="02020600060500020200" pitchFamily="18" charset="0"/>
              </a:rPr>
              <a:t>khi cần =&gt; có thể mang thông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tin </a:t>
            </a:r>
            <a:r>
              <a:rPr lang="vi-VN" sz="1600" dirty="0">
                <a:latin typeface="Droid Serif" panose="02020600060500020200" pitchFamily="18" charset="0"/>
                <a:ea typeface="Droid Serif" panose="02020600060500020200" pitchFamily="18" charset="0"/>
                <a:cs typeface="Droid Serif" panose="02020600060500020200" pitchFamily="18" charset="0"/>
              </a:rPr>
              <a:t>đi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xa</a:t>
            </a:r>
            <a:endParaRPr lang="en-US" sz="1600" dirty="0" smtClean="0">
              <a:latin typeface="Droid Serif" panose="02020600060500020200" pitchFamily="18" charset="0"/>
              <a:ea typeface="Droid Serif" panose="02020600060500020200" pitchFamily="18" charset="0"/>
              <a:cs typeface="Droid Serif" panose="02020600060500020200" pitchFamily="18" charset="0"/>
            </a:endParaRPr>
          </a:p>
          <a:p>
            <a:pPr>
              <a:lnSpc>
                <a:spcPct val="150000"/>
              </a:lnSpc>
            </a:pPr>
            <a:r>
              <a:rPr lang="vi-VN" sz="1600" dirty="0" smtClean="0">
                <a:solidFill>
                  <a:srgbClr val="C00000"/>
                </a:solidFill>
                <a:latin typeface="Droid Serif" panose="02020600060500020200" pitchFamily="18" charset="0"/>
                <a:ea typeface="Droid Serif" panose="02020600060500020200" pitchFamily="18" charset="0"/>
                <a:cs typeface="Droid Serif" panose="02020600060500020200" pitchFamily="18" charset="0"/>
              </a:rPr>
              <a:t>=&gt;</a:t>
            </a:r>
            <a:r>
              <a:rPr lang="vi-VN" sz="1600" dirty="0">
                <a:latin typeface="Droid Serif" panose="02020600060500020200" pitchFamily="18" charset="0"/>
                <a:ea typeface="Droid Serif" panose="02020600060500020200" pitchFamily="18" charset="0"/>
                <a:cs typeface="Droid Serif" panose="02020600060500020200" pitchFamily="18" charset="0"/>
              </a:rPr>
              <a:t> </a:t>
            </a:r>
            <a:r>
              <a:rPr lang="en-US" sz="1600" b="1" dirty="0" smtClean="0">
                <a:solidFill>
                  <a:srgbClr val="C00000"/>
                </a:solidFill>
                <a:latin typeface="Droid Serif" panose="02020600060500020200" pitchFamily="18" charset="0"/>
                <a:ea typeface="Droid Serif" panose="02020600060500020200" pitchFamily="18" charset="0"/>
                <a:cs typeface="Droid Serif" panose="02020600060500020200" pitchFamily="18" charset="0"/>
              </a:rPr>
              <a:t>L</a:t>
            </a:r>
            <a:r>
              <a:rPr lang="vi-VN" sz="1600" b="1" dirty="0" smtClean="0">
                <a:solidFill>
                  <a:srgbClr val="C00000"/>
                </a:solidFill>
                <a:latin typeface="Droid Serif" panose="02020600060500020200" pitchFamily="18" charset="0"/>
                <a:ea typeface="Droid Serif" panose="02020600060500020200" pitchFamily="18" charset="0"/>
                <a:cs typeface="Droid Serif" panose="02020600060500020200" pitchFamily="18" charset="0"/>
              </a:rPr>
              <a:t>ong </a:t>
            </a:r>
            <a:r>
              <a:rPr lang="vi-VN" sz="1600" b="1" dirty="0">
                <a:solidFill>
                  <a:srgbClr val="C00000"/>
                </a:solidFill>
                <a:latin typeface="Droid Serif" panose="02020600060500020200" pitchFamily="18" charset="0"/>
                <a:ea typeface="Droid Serif" panose="02020600060500020200" pitchFamily="18" charset="0"/>
                <a:cs typeface="Droid Serif" panose="02020600060500020200" pitchFamily="18" charset="0"/>
              </a:rPr>
              <a:t>term memory</a:t>
            </a:r>
            <a:r>
              <a:rPr lang="vi-VN" sz="1600" dirty="0">
                <a:solidFill>
                  <a:srgbClr val="C00000"/>
                </a:solidFill>
                <a:latin typeface="Droid Serif" panose="02020600060500020200" pitchFamily="18" charset="0"/>
                <a:ea typeface="Droid Serif" panose="02020600060500020200" pitchFamily="18" charset="0"/>
                <a:cs typeface="Droid Serif" panose="02020600060500020200" pitchFamily="18" charset="0"/>
              </a:rPr>
              <a:t>. </a:t>
            </a:r>
            <a:endParaRPr lang="en-US" sz="1600" dirty="0" smtClean="0">
              <a:solidFill>
                <a:srgbClr val="C00000"/>
              </a:solidFill>
              <a:latin typeface="Droid Serif" panose="02020600060500020200" pitchFamily="18" charset="0"/>
              <a:ea typeface="Droid Serif" panose="02020600060500020200" pitchFamily="18" charset="0"/>
              <a:cs typeface="Droid Serif" panose="02020600060500020200" pitchFamily="18" charset="0"/>
            </a:endParaRPr>
          </a:p>
          <a:p>
            <a:pPr marL="285750" indent="-285750">
              <a:lnSpc>
                <a:spcPct val="150000"/>
              </a:lnSpc>
              <a:buFont typeface="Arial" panose="020B0604020202020204" pitchFamily="34" charset="0"/>
              <a:buChar char="•"/>
            </a:pPr>
            <a:r>
              <a:rPr lang="en-US" sz="1600" dirty="0">
                <a:latin typeface="Droid Serif" panose="02020600060500020200" pitchFamily="18" charset="0"/>
                <a:ea typeface="Droid Serif" panose="02020600060500020200" pitchFamily="18" charset="0"/>
                <a:cs typeface="Droid Serif" panose="02020600060500020200" pitchFamily="18" charset="0"/>
              </a:rPr>
              <a:t>C</a:t>
            </a:r>
            <a:r>
              <a:rPr lang="vi-VN" sz="1600" dirty="0">
                <a:latin typeface="Droid Serif" panose="02020600060500020200" pitchFamily="18" charset="0"/>
                <a:ea typeface="Droid Serif" panose="02020600060500020200" pitchFamily="18" charset="0"/>
                <a:cs typeface="Droid Serif" panose="02020600060500020200" pitchFamily="18" charset="0"/>
              </a:rPr>
              <a:t>húng được </a:t>
            </a:r>
            <a:r>
              <a:rPr lang="en-US" sz="1600" dirty="0" err="1">
                <a:latin typeface="Droid Serif" panose="02020600060500020200" pitchFamily="18" charset="0"/>
                <a:ea typeface="Droid Serif" panose="02020600060500020200" pitchFamily="18" charset="0"/>
                <a:cs typeface="Droid Serif" panose="02020600060500020200" pitchFamily="18" charset="0"/>
              </a:rPr>
              <a:t>sàng</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err="1">
                <a:latin typeface="Droid Serif" panose="02020600060500020200" pitchFamily="18" charset="0"/>
                <a:ea typeface="Droid Serif" panose="02020600060500020200" pitchFamily="18" charset="0"/>
                <a:cs typeface="Droid Serif" panose="02020600060500020200" pitchFamily="18" charset="0"/>
              </a:rPr>
              <a:t>lọc</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vi-VN" sz="1600" dirty="0">
                <a:latin typeface="Droid Serif" panose="02020600060500020200" pitchFamily="18" charset="0"/>
                <a:ea typeface="Droid Serif" panose="02020600060500020200" pitchFamily="18" charset="0"/>
                <a:cs typeface="Droid Serif" panose="02020600060500020200" pitchFamily="18" charset="0"/>
              </a:rPr>
              <a:t>bởi các nhóm được gọi là </a:t>
            </a:r>
            <a:r>
              <a:rPr lang="vi-VN" sz="1600" b="1" dirty="0">
                <a:latin typeface="Droid Serif" panose="02020600060500020200" pitchFamily="18" charset="0"/>
                <a:ea typeface="Droid Serif" panose="02020600060500020200" pitchFamily="18" charset="0"/>
                <a:cs typeface="Droid Serif" panose="02020600060500020200" pitchFamily="18" charset="0"/>
              </a:rPr>
              <a:t>cổng</a:t>
            </a:r>
            <a:r>
              <a:rPr lang="vi-VN" sz="1600" dirty="0">
                <a:latin typeface="Droid Serif" panose="02020600060500020200" pitchFamily="18" charset="0"/>
                <a:ea typeface="Droid Serif" panose="02020600060500020200" pitchFamily="18" charset="0"/>
                <a:cs typeface="Droid Serif" panose="02020600060500020200" pitchFamily="18" charset="0"/>
              </a:rPr>
              <a:t> (gate)</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vi-VN" sz="1600" dirty="0">
                <a:latin typeface="Droid Serif" panose="02020600060500020200" pitchFamily="18" charset="0"/>
                <a:ea typeface="Droid Serif" panose="02020600060500020200" pitchFamily="18" charset="0"/>
                <a:cs typeface="Droid Serif" panose="02020600060500020200" pitchFamily="18" charset="0"/>
              </a:rPr>
              <a:t>kết hợp bởi một </a:t>
            </a:r>
            <a:r>
              <a:rPr lang="vi-VN" sz="1600" b="1" dirty="0">
                <a:latin typeface="Droid Serif" panose="02020600060500020200" pitchFamily="18" charset="0"/>
                <a:ea typeface="Droid Serif" panose="02020600060500020200" pitchFamily="18" charset="0"/>
                <a:cs typeface="Droid Serif" panose="02020600060500020200" pitchFamily="18" charset="0"/>
              </a:rPr>
              <a:t>tầng mạng sigmoid </a:t>
            </a:r>
            <a:r>
              <a:rPr lang="vi-VN" sz="1600" dirty="0">
                <a:latin typeface="Droid Serif" panose="02020600060500020200" pitchFamily="18" charset="0"/>
                <a:ea typeface="Droid Serif" panose="02020600060500020200" pitchFamily="18" charset="0"/>
                <a:cs typeface="Droid Serif" panose="02020600060500020200" pitchFamily="18" charset="0"/>
              </a:rPr>
              <a:t>và một </a:t>
            </a:r>
            <a:r>
              <a:rPr lang="vi-VN" sz="1600" b="1" dirty="0">
                <a:latin typeface="Droid Serif" panose="02020600060500020200" pitchFamily="18" charset="0"/>
                <a:ea typeface="Droid Serif" panose="02020600060500020200" pitchFamily="18" charset="0"/>
                <a:cs typeface="Droid Serif" panose="02020600060500020200" pitchFamily="18" charset="0"/>
              </a:rPr>
              <a:t>phép nhân</a:t>
            </a:r>
            <a:r>
              <a:rPr lang="vi-VN" sz="1600" dirty="0" smtClean="0">
                <a:latin typeface="Droid Serif" panose="02020600060500020200" pitchFamily="18" charset="0"/>
                <a:ea typeface="Droid Serif" panose="02020600060500020200" pitchFamily="18" charset="0"/>
                <a:cs typeface="Droid Serif" panose="02020600060500020200" pitchFamily="18" charset="0"/>
              </a:rPr>
              <a:t>.</a:t>
            </a:r>
            <a:endParaRPr lang="en-US" sz="1600" dirty="0">
              <a:latin typeface="Droid Serif" panose="02020600060500020200" pitchFamily="18" charset="0"/>
              <a:ea typeface="Droid Serif" panose="02020600060500020200" pitchFamily="18" charset="0"/>
              <a:cs typeface="Droid Serif" panose="02020600060500020200" pitchFamily="18" charset="0"/>
            </a:endParaRPr>
          </a:p>
        </p:txBody>
      </p:sp>
      <p:sp>
        <p:nvSpPr>
          <p:cNvPr id="8" name="TextBox 7"/>
          <p:cNvSpPr txBox="1"/>
          <p:nvPr/>
        </p:nvSpPr>
        <p:spPr>
          <a:xfrm>
            <a:off x="3151637" y="344475"/>
            <a:ext cx="3080040" cy="523220"/>
          </a:xfrm>
          <a:prstGeom prst="rect">
            <a:avLst/>
          </a:prstGeom>
          <a:noFill/>
        </p:spPr>
        <p:txBody>
          <a:bodyPr wrap="square" rtlCol="0">
            <a:spAutoFit/>
          </a:bodyPr>
          <a:lstStyle/>
          <a:p>
            <a:r>
              <a:rPr lang="en-US" sz="28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MÔ HÌNH LSTM</a:t>
            </a:r>
            <a:endParaRPr lang="en-US" sz="28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374444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anim calcmode="lin" valueType="num">
                                      <p:cBhvr>
                                        <p:cTn id="8"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750"/>
                                        <p:tgtEl>
                                          <p:spTgt spid="7">
                                            <p:txEl>
                                              <p:pRg st="1" end="1"/>
                                            </p:txEl>
                                          </p:spTgt>
                                        </p:tgtEl>
                                      </p:cBhvr>
                                    </p:animEffect>
                                    <p:anim calcmode="lin" valueType="num">
                                      <p:cBhvr>
                                        <p:cTn id="14" dur="75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5" dur="75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750"/>
                                        <p:tgtEl>
                                          <p:spTgt spid="7">
                                            <p:txEl>
                                              <p:pRg st="2" end="2"/>
                                            </p:txEl>
                                          </p:spTgt>
                                        </p:tgtEl>
                                      </p:cBhvr>
                                    </p:animEffect>
                                    <p:anim calcmode="lin" valueType="num">
                                      <p:cBhvr>
                                        <p:cTn id="20" dur="75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grpId="0" nodeType="after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750"/>
                                        <p:tgtEl>
                                          <p:spTgt spid="7">
                                            <p:txEl>
                                              <p:pRg st="3" end="3"/>
                                            </p:txEl>
                                          </p:spTgt>
                                        </p:tgtEl>
                                      </p:cBhvr>
                                    </p:animEffect>
                                    <p:anim calcmode="lin" valueType="num">
                                      <p:cBhvr>
                                        <p:cTn id="26" dur="75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7" dur="75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750"/>
                                        <p:tgtEl>
                                          <p:spTgt spid="7">
                                            <p:txEl>
                                              <p:pRg st="4" end="4"/>
                                            </p:txEl>
                                          </p:spTgt>
                                        </p:tgtEl>
                                      </p:cBhvr>
                                    </p:animEffect>
                                    <p:anim calcmode="lin" valueType="num">
                                      <p:cBhvr>
                                        <p:cTn id="32" dur="75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colah.github.io/posts/2015-08-Understanding-LSTMs/img/LSTM3-C-line.png"/>
          <p:cNvPicPr>
            <a:picLocks noChangeAspect="1" noChangeArrowheads="1"/>
          </p:cNvPicPr>
          <p:nvPr/>
        </p:nvPicPr>
        <p:blipFill rotWithShape="1">
          <a:blip r:embed="rId2">
            <a:extLst>
              <a:ext uri="{28A0092B-C50C-407E-A947-70E740481C1C}">
                <a14:useLocalDpi xmlns:a14="http://schemas.microsoft.com/office/drawing/2010/main" val="0"/>
              </a:ext>
            </a:extLst>
          </a:blip>
          <a:srcRect l="25225" t="419" r="27709" b="-419"/>
          <a:stretch/>
        </p:blipFill>
        <p:spPr bwMode="auto">
          <a:xfrm>
            <a:off x="1131806" y="1515113"/>
            <a:ext cx="3717354" cy="2439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9" name="TextBox 8"/>
          <p:cNvSpPr txBox="1"/>
          <p:nvPr/>
        </p:nvSpPr>
        <p:spPr>
          <a:xfrm>
            <a:off x="3151637" y="344475"/>
            <a:ext cx="3080040" cy="523220"/>
          </a:xfrm>
          <a:prstGeom prst="rect">
            <a:avLst/>
          </a:prstGeom>
          <a:noFill/>
        </p:spPr>
        <p:txBody>
          <a:bodyPr wrap="square" rtlCol="0">
            <a:spAutoFit/>
          </a:bodyPr>
          <a:lstStyle/>
          <a:p>
            <a:r>
              <a:rPr lang="en-US" sz="28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MÔ HÌNH LSTM</a:t>
            </a:r>
            <a:endParaRPr lang="en-US" sz="28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4" name="TextBox 3"/>
          <p:cNvSpPr txBox="1"/>
          <p:nvPr/>
        </p:nvSpPr>
        <p:spPr>
          <a:xfrm>
            <a:off x="5675288" y="2304222"/>
            <a:ext cx="2571652" cy="923330"/>
          </a:xfrm>
          <a:prstGeom prst="rect">
            <a:avLst/>
          </a:prstGeom>
          <a:noFill/>
        </p:spPr>
        <p:txBody>
          <a:bodyPr wrap="square" rtlCol="0">
            <a:spAutoFit/>
          </a:bodyPr>
          <a:lstStyle/>
          <a:p>
            <a:pPr>
              <a:lnSpc>
                <a:spcPct val="150000"/>
              </a:lnSpc>
            </a:pPr>
            <a:r>
              <a:rPr lang="en-US" sz="1800" b="1" dirty="0" err="1" smtClean="0">
                <a:latin typeface="Droid Serif" panose="02020600060500020200" pitchFamily="18" charset="0"/>
                <a:ea typeface="Droid Serif" panose="02020600060500020200" pitchFamily="18" charset="0"/>
                <a:cs typeface="Droid Serif" panose="02020600060500020200" pitchFamily="18" charset="0"/>
              </a:rPr>
              <a:t>Trạng</a:t>
            </a:r>
            <a:r>
              <a:rPr lang="en-US" sz="1800" b="1" dirty="0" smtClean="0">
                <a:latin typeface="Droid Serif" panose="02020600060500020200" pitchFamily="18" charset="0"/>
                <a:ea typeface="Droid Serif" panose="02020600060500020200" pitchFamily="18" charset="0"/>
                <a:cs typeface="Droid Serif" panose="02020600060500020200" pitchFamily="18" charset="0"/>
              </a:rPr>
              <a:t> </a:t>
            </a:r>
            <a:r>
              <a:rPr lang="en-US" sz="1800" b="1" dirty="0" err="1" smtClean="0">
                <a:latin typeface="Droid Serif" panose="02020600060500020200" pitchFamily="18" charset="0"/>
                <a:ea typeface="Droid Serif" panose="02020600060500020200" pitchFamily="18" charset="0"/>
                <a:cs typeface="Droid Serif" panose="02020600060500020200" pitchFamily="18" charset="0"/>
              </a:rPr>
              <a:t>thái</a:t>
            </a:r>
            <a:r>
              <a:rPr lang="en-US" sz="1800" b="1" dirty="0" smtClean="0">
                <a:latin typeface="Droid Serif" panose="02020600060500020200" pitchFamily="18" charset="0"/>
                <a:ea typeface="Droid Serif" panose="02020600060500020200" pitchFamily="18" charset="0"/>
                <a:cs typeface="Droid Serif" panose="02020600060500020200" pitchFamily="18" charset="0"/>
              </a:rPr>
              <a:t> </a:t>
            </a:r>
            <a:r>
              <a:rPr lang="en-US" sz="1800" b="1" dirty="0" err="1" smtClean="0">
                <a:latin typeface="Droid Serif" panose="02020600060500020200" pitchFamily="18" charset="0"/>
                <a:ea typeface="Droid Serif" panose="02020600060500020200" pitchFamily="18" charset="0"/>
                <a:cs typeface="Droid Serif" panose="02020600060500020200" pitchFamily="18" charset="0"/>
              </a:rPr>
              <a:t>tế</a:t>
            </a:r>
            <a:r>
              <a:rPr lang="en-US" sz="1800" b="1" dirty="0" smtClean="0">
                <a:latin typeface="Droid Serif" panose="02020600060500020200" pitchFamily="18" charset="0"/>
                <a:ea typeface="Droid Serif" panose="02020600060500020200" pitchFamily="18" charset="0"/>
                <a:cs typeface="Droid Serif" panose="02020600060500020200" pitchFamily="18" charset="0"/>
              </a:rPr>
              <a:t> </a:t>
            </a:r>
            <a:r>
              <a:rPr lang="en-US" sz="1800" b="1" dirty="0" err="1" smtClean="0">
                <a:latin typeface="Droid Serif" panose="02020600060500020200" pitchFamily="18" charset="0"/>
                <a:ea typeface="Droid Serif" panose="02020600060500020200" pitchFamily="18" charset="0"/>
                <a:cs typeface="Droid Serif" panose="02020600060500020200" pitchFamily="18" charset="0"/>
              </a:rPr>
              <a:t>bào</a:t>
            </a:r>
            <a:endParaRPr lang="en-US" sz="1800" b="1" dirty="0" smtClean="0">
              <a:latin typeface="Droid Serif" panose="02020600060500020200" pitchFamily="18" charset="0"/>
              <a:ea typeface="Droid Serif" panose="02020600060500020200" pitchFamily="18" charset="0"/>
              <a:cs typeface="Droid Serif" panose="02020600060500020200" pitchFamily="18" charset="0"/>
            </a:endParaRPr>
          </a:p>
          <a:p>
            <a:pPr>
              <a:lnSpc>
                <a:spcPct val="150000"/>
              </a:lnSpc>
            </a:pPr>
            <a:r>
              <a:rPr lang="en-US" sz="1800" b="1" dirty="0" smtClean="0">
                <a:latin typeface="Droid Serif" panose="02020600060500020200" pitchFamily="18" charset="0"/>
                <a:ea typeface="Droid Serif" panose="02020600060500020200" pitchFamily="18" charset="0"/>
                <a:cs typeface="Droid Serif" panose="02020600060500020200" pitchFamily="18" charset="0"/>
              </a:rPr>
              <a:t>(Cell state)</a:t>
            </a:r>
            <a:endParaRPr lang="en-US" sz="1800" b="1" dirty="0">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368219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750"/>
                                        <p:tgtEl>
                                          <p:spTgt spid="4"/>
                                        </p:tgtEl>
                                      </p:cBhvr>
                                    </p:animEffect>
                                    <p:anim calcmode="lin" valueType="num">
                                      <p:cBhvr>
                                        <p:cTn id="11" dur="750" fill="hold"/>
                                        <p:tgtEl>
                                          <p:spTgt spid="4"/>
                                        </p:tgtEl>
                                        <p:attrNameLst>
                                          <p:attrName>ppt_x</p:attrName>
                                        </p:attrNameLst>
                                      </p:cBhvr>
                                      <p:tavLst>
                                        <p:tav tm="0">
                                          <p:val>
                                            <p:strVal val="#ppt_x"/>
                                          </p:val>
                                        </p:tav>
                                        <p:tav tm="100000">
                                          <p:val>
                                            <p:strVal val="#ppt_x"/>
                                          </p:val>
                                        </p:tav>
                                      </p:tavLst>
                                    </p:anim>
                                    <p:anim calcmode="lin" valueType="num">
                                      <p:cBhvr>
                                        <p:cTn id="12"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colah.github.io/posts/2015-08-Understanding-LSTMs/img/LSTM3-g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072" y="3112690"/>
            <a:ext cx="827795" cy="1011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ep Learning for Computer Vision: Recurrent Neural Networks (UPC 201…"/>
          <p:cNvPicPr>
            <a:picLocks noChangeAspect="1" noChangeArrowheads="1"/>
          </p:cNvPicPr>
          <p:nvPr/>
        </p:nvPicPr>
        <p:blipFill rotWithShape="1">
          <a:blip r:embed="rId3">
            <a:extLst>
              <a:ext uri="{28A0092B-C50C-407E-A947-70E740481C1C}">
                <a14:useLocalDpi xmlns:a14="http://schemas.microsoft.com/office/drawing/2010/main" val="0"/>
              </a:ext>
            </a:extLst>
          </a:blip>
          <a:srcRect l="2965" t="30362" r="63179" b="8009"/>
          <a:stretch/>
        </p:blipFill>
        <p:spPr bwMode="auto">
          <a:xfrm>
            <a:off x="2250738" y="2386514"/>
            <a:ext cx="2349837" cy="2406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3" name="Rectangle 2"/>
          <p:cNvSpPr/>
          <p:nvPr/>
        </p:nvSpPr>
        <p:spPr>
          <a:xfrm>
            <a:off x="1716666" y="1026940"/>
            <a:ext cx="6198609" cy="1200329"/>
          </a:xfrm>
          <a:prstGeom prst="rect">
            <a:avLst/>
          </a:prstGeom>
        </p:spPr>
        <p:txBody>
          <a:bodyPr wrap="square">
            <a:spAutoFit/>
          </a:bodyPr>
          <a:lstStyle/>
          <a:p>
            <a:pPr algn="just">
              <a:lnSpc>
                <a:spcPct val="150000"/>
              </a:lnSpc>
            </a:pPr>
            <a:r>
              <a:rPr lang="vi-VN" sz="1600" dirty="0">
                <a:latin typeface="Droid Serif" panose="02020600060500020200" pitchFamily="18" charset="0"/>
                <a:ea typeface="Droid Serif" panose="02020600060500020200" pitchFamily="18" charset="0"/>
                <a:cs typeface="Droid Serif" panose="02020600060500020200" pitchFamily="18" charset="0"/>
              </a:rPr>
              <a:t>Tầng sigmoid sẽ cho đầu ra là một số trong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khoản</a:t>
            </a:r>
            <a:r>
              <a:rPr lang="en-US" sz="1600" dirty="0" smtClean="0">
                <a:latin typeface="Droid Serif" panose="02020600060500020200" pitchFamily="18" charset="0"/>
                <a:ea typeface="Droid Serif" panose="02020600060500020200" pitchFamily="18" charset="0"/>
                <a:cs typeface="Droid Serif" panose="02020600060500020200" pitchFamily="18" charset="0"/>
              </a:rPr>
              <a:t>g</a:t>
            </a:r>
            <a:r>
              <a:rPr lang="vi-VN" sz="1600" dirty="0">
                <a:latin typeface="Droid Serif" panose="02020600060500020200" pitchFamily="18" charset="0"/>
                <a:ea typeface="Droid Serif" panose="02020600060500020200" pitchFamily="18" charset="0"/>
                <a:cs typeface="Droid Serif" panose="02020600060500020200" pitchFamily="18" charset="0"/>
              </a:rPr>
              <a:t> [0,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1]</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p>
          <a:p>
            <a:pPr marL="285750" indent="-285750" algn="just">
              <a:lnSpc>
                <a:spcPct val="150000"/>
              </a:lnSpc>
              <a:buFont typeface="Arial" panose="020B0604020202020204" pitchFamily="34" charset="0"/>
              <a:buChar char="•"/>
            </a:pPr>
            <a:r>
              <a:rPr lang="en-US" sz="1600" dirty="0" smtClean="0">
                <a:latin typeface="Droid Serif" panose="02020600060500020200" pitchFamily="18" charset="0"/>
                <a:ea typeface="Droid Serif" panose="02020600060500020200" pitchFamily="18" charset="0"/>
                <a:cs typeface="Droid Serif" panose="02020600060500020200" pitchFamily="18" charset="0"/>
              </a:rPr>
              <a:t>Đ</a:t>
            </a:r>
            <a:r>
              <a:rPr lang="vi-VN" sz="1600" dirty="0" smtClean="0">
                <a:latin typeface="Droid Serif" panose="02020600060500020200" pitchFamily="18" charset="0"/>
                <a:ea typeface="Droid Serif" panose="02020600060500020200" pitchFamily="18" charset="0"/>
                <a:cs typeface="Droid Serif" panose="02020600060500020200" pitchFamily="18" charset="0"/>
              </a:rPr>
              <a:t>ầu </a:t>
            </a:r>
            <a:r>
              <a:rPr lang="vi-VN" sz="1600" dirty="0">
                <a:latin typeface="Droid Serif" panose="02020600060500020200" pitchFamily="18" charset="0"/>
                <a:ea typeface="Droid Serif" panose="02020600060500020200" pitchFamily="18" charset="0"/>
                <a:cs typeface="Droid Serif" panose="02020600060500020200" pitchFamily="18" charset="0"/>
              </a:rPr>
              <a:t>ra </a:t>
            </a:r>
            <a:r>
              <a:rPr lang="en-US" sz="1600" dirty="0" smtClean="0">
                <a:latin typeface="Droid Serif" panose="02020600060500020200" pitchFamily="18" charset="0"/>
                <a:ea typeface="Droid Serif" panose="02020600060500020200" pitchFamily="18" charset="0"/>
                <a:cs typeface="Droid Serif" panose="02020600060500020200" pitchFamily="18" charset="0"/>
              </a:rPr>
              <a:t>=</a:t>
            </a:r>
            <a:r>
              <a:rPr lang="vi-VN" sz="1600" dirty="0">
                <a:latin typeface="Droid Serif" panose="02020600060500020200" pitchFamily="18" charset="0"/>
                <a:ea typeface="Droid Serif" panose="02020600060500020200" pitchFamily="18" charset="0"/>
                <a:cs typeface="Droid Serif" panose="02020600060500020200" pitchFamily="18" charset="0"/>
              </a:rPr>
              <a:t>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0</a:t>
            </a:r>
            <a:r>
              <a:rPr lang="vi-VN"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smtClean="0">
                <a:latin typeface="Droid Serif" panose="02020600060500020200" pitchFamily="18" charset="0"/>
                <a:ea typeface="Droid Serif" panose="02020600060500020200" pitchFamily="18" charset="0"/>
                <a:cs typeface="Droid Serif" panose="02020600060500020200" pitchFamily="18" charset="0"/>
              </a:rPr>
              <a:t>:</a:t>
            </a:r>
            <a:r>
              <a:rPr lang="vi-VN" sz="1600" dirty="0" smtClean="0">
                <a:latin typeface="Droid Serif" panose="02020600060500020200" pitchFamily="18" charset="0"/>
                <a:ea typeface="Droid Serif" panose="02020600060500020200" pitchFamily="18" charset="0"/>
                <a:cs typeface="Droid Serif" panose="02020600060500020200" pitchFamily="18" charset="0"/>
              </a:rPr>
              <a:t> </a:t>
            </a:r>
            <a:r>
              <a:rPr lang="vi-VN" sz="1600" dirty="0">
                <a:latin typeface="Droid Serif" panose="02020600060500020200" pitchFamily="18" charset="0"/>
                <a:ea typeface="Droid Serif" panose="02020600060500020200" pitchFamily="18" charset="0"/>
                <a:cs typeface="Droid Serif" panose="02020600060500020200" pitchFamily="18" charset="0"/>
              </a:rPr>
              <a:t>không cho thông tin nào qua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cả</a:t>
            </a:r>
            <a:r>
              <a:rPr lang="en-US" sz="1600" dirty="0" smtClean="0">
                <a:latin typeface="Droid Serif" panose="02020600060500020200" pitchFamily="18" charset="0"/>
                <a:ea typeface="Droid Serif" panose="02020600060500020200" pitchFamily="18" charset="0"/>
                <a:cs typeface="Droid Serif" panose="02020600060500020200" pitchFamily="18" charset="0"/>
              </a:rPr>
              <a:t>.</a:t>
            </a:r>
          </a:p>
          <a:p>
            <a:pPr marL="285750" indent="-285750" algn="just">
              <a:lnSpc>
                <a:spcPct val="150000"/>
              </a:lnSpc>
              <a:buFont typeface="Arial" panose="020B0604020202020204" pitchFamily="34" charset="0"/>
              <a:buChar char="•"/>
            </a:pPr>
            <a:r>
              <a:rPr lang="en-US" sz="1600" dirty="0">
                <a:latin typeface="Droid Serif" panose="02020600060500020200" pitchFamily="18" charset="0"/>
                <a:ea typeface="Droid Serif" panose="02020600060500020200" pitchFamily="18" charset="0"/>
                <a:cs typeface="Droid Serif" panose="02020600060500020200" pitchFamily="18" charset="0"/>
              </a:rPr>
              <a:t>Đ</a:t>
            </a:r>
            <a:r>
              <a:rPr lang="vi-VN" sz="1600" dirty="0">
                <a:latin typeface="Droid Serif" panose="02020600060500020200" pitchFamily="18" charset="0"/>
                <a:ea typeface="Droid Serif" panose="02020600060500020200" pitchFamily="18" charset="0"/>
                <a:cs typeface="Droid Serif" panose="02020600060500020200" pitchFamily="18" charset="0"/>
              </a:rPr>
              <a:t>ầu ra </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smtClean="0">
                <a:latin typeface="Droid Serif" panose="02020600060500020200" pitchFamily="18" charset="0"/>
                <a:ea typeface="Droid Serif" panose="02020600060500020200" pitchFamily="18" charset="0"/>
                <a:cs typeface="Droid Serif" panose="02020600060500020200" pitchFamily="18" charset="0"/>
              </a:rPr>
              <a:t>1: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cho </a:t>
            </a:r>
            <a:r>
              <a:rPr lang="vi-VN" sz="1600" dirty="0">
                <a:latin typeface="Droid Serif" panose="02020600060500020200" pitchFamily="18" charset="0"/>
                <a:ea typeface="Droid Serif" panose="02020600060500020200" pitchFamily="18" charset="0"/>
                <a:cs typeface="Droid Serif" panose="02020600060500020200" pitchFamily="18" charset="0"/>
              </a:rPr>
              <a:t>tất cả các thông tin đi qua nó</a:t>
            </a:r>
            <a:r>
              <a:rPr lang="vi-VN" sz="1600" dirty="0" smtClean="0">
                <a:latin typeface="Droid Serif" panose="02020600060500020200" pitchFamily="18" charset="0"/>
                <a:ea typeface="Droid Serif" panose="02020600060500020200" pitchFamily="18" charset="0"/>
                <a:cs typeface="Droid Serif" panose="02020600060500020200" pitchFamily="18" charset="0"/>
              </a:rPr>
              <a:t>.</a:t>
            </a:r>
            <a:endParaRPr lang="vi-VN" sz="1600" dirty="0">
              <a:latin typeface="Droid Serif" panose="02020600060500020200" pitchFamily="18" charset="0"/>
              <a:ea typeface="Droid Serif" panose="02020600060500020200" pitchFamily="18" charset="0"/>
              <a:cs typeface="Droid Serif" panose="02020600060500020200" pitchFamily="18" charset="0"/>
            </a:endParaRPr>
          </a:p>
        </p:txBody>
      </p:sp>
      <p:sp>
        <p:nvSpPr>
          <p:cNvPr id="10" name="TextBox 9"/>
          <p:cNvSpPr txBox="1"/>
          <p:nvPr/>
        </p:nvSpPr>
        <p:spPr>
          <a:xfrm>
            <a:off x="3151637" y="344475"/>
            <a:ext cx="3080040" cy="523220"/>
          </a:xfrm>
          <a:prstGeom prst="rect">
            <a:avLst/>
          </a:prstGeom>
          <a:noFill/>
        </p:spPr>
        <p:txBody>
          <a:bodyPr wrap="square" rtlCol="0">
            <a:spAutoFit/>
          </a:bodyPr>
          <a:lstStyle/>
          <a:p>
            <a:r>
              <a:rPr lang="en-US" sz="28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MÔ HÌNH LSTM</a:t>
            </a:r>
            <a:endParaRPr lang="en-US" sz="28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17798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4.72222E-6 4.93827E-6 L 0.21181 -0.00494 " pathEditMode="relative" rAng="0" ptsTypes="AA">
                                      <p:cBhvr>
                                        <p:cTn id="6" dur="2000" fill="hold"/>
                                        <p:tgtEl>
                                          <p:spTgt spid="2052"/>
                                        </p:tgtEl>
                                        <p:attrNameLst>
                                          <p:attrName>ppt_x</p:attrName>
                                          <p:attrName>ppt_y</p:attrName>
                                        </p:attrNameLst>
                                      </p:cBhvr>
                                      <p:rCtr x="10590" y="-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16" name="TextBox 15"/>
          <p:cNvSpPr txBox="1"/>
          <p:nvPr/>
        </p:nvSpPr>
        <p:spPr>
          <a:xfrm>
            <a:off x="3151637" y="344475"/>
            <a:ext cx="3080040" cy="523220"/>
          </a:xfrm>
          <a:prstGeom prst="rect">
            <a:avLst/>
          </a:prstGeom>
          <a:noFill/>
        </p:spPr>
        <p:txBody>
          <a:bodyPr wrap="square" rtlCol="0">
            <a:spAutoFit/>
          </a:bodyPr>
          <a:lstStyle/>
          <a:p>
            <a:r>
              <a:rPr lang="en-US" sz="28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MÔ HÌNH LSTM</a:t>
            </a:r>
            <a:endParaRPr lang="en-US" sz="28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17" name="Picture 16"/>
          <p:cNvPicPr>
            <a:picLocks noChangeAspect="1"/>
          </p:cNvPicPr>
          <p:nvPr/>
        </p:nvPicPr>
        <p:blipFill rotWithShape="1">
          <a:blip r:embed="rId4"/>
          <a:srcRect l="3100" t="16012" r="51400" b="9197"/>
          <a:stretch/>
        </p:blipFill>
        <p:spPr>
          <a:xfrm>
            <a:off x="2874513" y="1148430"/>
            <a:ext cx="3735621" cy="2662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398" y="996057"/>
            <a:ext cx="4667013" cy="245632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4" name="TextBox 3"/>
          <p:cNvSpPr txBox="1"/>
          <p:nvPr/>
        </p:nvSpPr>
        <p:spPr>
          <a:xfrm>
            <a:off x="3151637" y="344475"/>
            <a:ext cx="3080040" cy="523220"/>
          </a:xfrm>
          <a:prstGeom prst="rect">
            <a:avLst/>
          </a:prstGeom>
          <a:noFill/>
        </p:spPr>
        <p:txBody>
          <a:bodyPr wrap="square" rtlCol="0">
            <a:spAutoFit/>
          </a:bodyPr>
          <a:lstStyle/>
          <a:p>
            <a:r>
              <a:rPr lang="en-US" sz="28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MÔ HÌNH LSTM</a:t>
            </a:r>
            <a:endParaRPr lang="en-US" sz="28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5" name="TextBox 4"/>
          <p:cNvSpPr txBox="1"/>
          <p:nvPr/>
        </p:nvSpPr>
        <p:spPr>
          <a:xfrm>
            <a:off x="1409487" y="3452380"/>
            <a:ext cx="7008019" cy="14375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500" dirty="0">
                <a:latin typeface="Droid Serif" panose="02020600060500020200" pitchFamily="18" charset="0"/>
                <a:ea typeface="Droid Serif" panose="02020600060500020200" pitchFamily="18" charset="0"/>
                <a:cs typeface="Droid Serif" panose="02020600060500020200" pitchFamily="18" charset="0"/>
              </a:rPr>
              <a:t>LSTM là quyết định xem thông tin nào cần bỏ đi từ trạng thái tế bào. </a:t>
            </a:r>
            <a:endParaRPr lang="en-US" sz="1500" dirty="0" smtClean="0">
              <a:latin typeface="Droid Serif" panose="02020600060500020200" pitchFamily="18" charset="0"/>
              <a:ea typeface="Droid Serif" panose="02020600060500020200" pitchFamily="18" charset="0"/>
              <a:cs typeface="Droid Serif" panose="02020600060500020200" pitchFamily="18" charset="0"/>
            </a:endParaRPr>
          </a:p>
          <a:p>
            <a:pPr marL="285750" indent="-285750">
              <a:lnSpc>
                <a:spcPct val="150000"/>
              </a:lnSpc>
              <a:buFont typeface="Arial" panose="020B0604020202020204" pitchFamily="34" charset="0"/>
              <a:buChar char="•"/>
            </a:pPr>
            <a:r>
              <a:rPr lang="vi-VN" sz="1500" dirty="0" smtClean="0">
                <a:latin typeface="Droid Serif" panose="02020600060500020200" pitchFamily="18" charset="0"/>
                <a:ea typeface="Droid Serif" panose="02020600060500020200" pitchFamily="18" charset="0"/>
                <a:cs typeface="Droid Serif" panose="02020600060500020200" pitchFamily="18" charset="0"/>
              </a:rPr>
              <a:t>Quyết </a:t>
            </a:r>
            <a:r>
              <a:rPr lang="vi-VN" sz="1500" dirty="0">
                <a:latin typeface="Droid Serif" panose="02020600060500020200" pitchFamily="18" charset="0"/>
                <a:ea typeface="Droid Serif" panose="02020600060500020200" pitchFamily="18" charset="0"/>
                <a:cs typeface="Droid Serif" panose="02020600060500020200" pitchFamily="18" charset="0"/>
              </a:rPr>
              <a:t>định này được đưa ra bởi tầng sigmoid - </a:t>
            </a:r>
            <a:r>
              <a:rPr lang="vi-VN" sz="1500" b="1" dirty="0" smtClean="0">
                <a:latin typeface="Droid Serif" panose="02020600060500020200" pitchFamily="18" charset="0"/>
                <a:ea typeface="Droid Serif" panose="02020600060500020200" pitchFamily="18" charset="0"/>
                <a:cs typeface="Droid Serif" panose="02020600060500020200" pitchFamily="18" charset="0"/>
              </a:rPr>
              <a:t>“</a:t>
            </a:r>
            <a:r>
              <a:rPr lang="vi-VN" sz="1500" b="1" dirty="0">
                <a:latin typeface="Droid Serif" panose="02020600060500020200" pitchFamily="18" charset="0"/>
                <a:ea typeface="Droid Serif" panose="02020600060500020200" pitchFamily="18" charset="0"/>
                <a:cs typeface="Droid Serif" panose="02020600060500020200" pitchFamily="18" charset="0"/>
              </a:rPr>
              <a:t>tầng cổng quên” </a:t>
            </a:r>
            <a:r>
              <a:rPr lang="vi-VN" sz="1500" dirty="0">
                <a:latin typeface="Droid Serif" panose="02020600060500020200" pitchFamily="18" charset="0"/>
                <a:ea typeface="Droid Serif" panose="02020600060500020200" pitchFamily="18" charset="0"/>
                <a:cs typeface="Droid Serif" panose="02020600060500020200" pitchFamily="18" charset="0"/>
              </a:rPr>
              <a:t>(forget gate layer). Nó sẽ lấy đầu vào </a:t>
            </a:r>
            <a:r>
              <a:rPr lang="vi-VN" sz="1500" dirty="0" smtClean="0">
                <a:latin typeface="Droid Serif" panose="02020600060500020200" pitchFamily="18" charset="0"/>
                <a:ea typeface="Droid Serif" panose="02020600060500020200" pitchFamily="18" charset="0"/>
                <a:cs typeface="Droid Serif" panose="02020600060500020200" pitchFamily="18" charset="0"/>
              </a:rPr>
              <a:t>là</a:t>
            </a:r>
            <a:r>
              <a:rPr lang="en-US" sz="1500" dirty="0" smtClean="0">
                <a:latin typeface="Droid Serif" panose="02020600060500020200" pitchFamily="18" charset="0"/>
                <a:ea typeface="Droid Serif" panose="02020600060500020200" pitchFamily="18" charset="0"/>
                <a:cs typeface="Droid Serif" panose="02020600060500020200" pitchFamily="18" charset="0"/>
              </a:rPr>
              <a:t> </a:t>
            </a:r>
            <a:r>
              <a:rPr lang="vi-VN" sz="1500" i="1" dirty="0" smtClean="0">
                <a:latin typeface="Droid Serif" panose="02020600060500020200" pitchFamily="18" charset="0"/>
                <a:ea typeface="Droid Serif" panose="02020600060500020200" pitchFamily="18" charset="0"/>
                <a:cs typeface="Droid Serif" panose="02020600060500020200" pitchFamily="18" charset="0"/>
              </a:rPr>
              <a:t>h</a:t>
            </a:r>
            <a:r>
              <a:rPr lang="vi-VN" sz="1500" i="1" baseline="-25000" dirty="0" smtClean="0">
                <a:latin typeface="Droid Serif" panose="02020600060500020200" pitchFamily="18" charset="0"/>
                <a:ea typeface="Droid Serif" panose="02020600060500020200" pitchFamily="18" charset="0"/>
                <a:cs typeface="Droid Serif" panose="02020600060500020200" pitchFamily="18" charset="0"/>
              </a:rPr>
              <a:t>t</a:t>
            </a:r>
            <a:r>
              <a:rPr lang="vi-VN" sz="1500" i="1" baseline="-25000" dirty="0">
                <a:latin typeface="Droid Serif" panose="02020600060500020200" pitchFamily="18" charset="0"/>
                <a:ea typeface="Droid Serif" panose="02020600060500020200" pitchFamily="18" charset="0"/>
                <a:cs typeface="Droid Serif" panose="02020600060500020200" pitchFamily="18" charset="0"/>
              </a:rPr>
              <a:t>−1​</a:t>
            </a:r>
            <a:r>
              <a:rPr lang="vi-VN" sz="1500" dirty="0">
                <a:latin typeface="Droid Serif" panose="02020600060500020200" pitchFamily="18" charset="0"/>
                <a:ea typeface="Droid Serif" panose="02020600060500020200" pitchFamily="18" charset="0"/>
                <a:cs typeface="Droid Serif" panose="02020600060500020200" pitchFamily="18" charset="0"/>
              </a:rPr>
              <a:t> và </a:t>
            </a:r>
            <a:r>
              <a:rPr lang="vi-VN" sz="1500" i="1" dirty="0" smtClean="0">
                <a:latin typeface="Droid Serif" panose="02020600060500020200" pitchFamily="18" charset="0"/>
                <a:ea typeface="Droid Serif" panose="02020600060500020200" pitchFamily="18" charset="0"/>
                <a:cs typeface="Droid Serif" panose="02020600060500020200" pitchFamily="18" charset="0"/>
              </a:rPr>
              <a:t>x</a:t>
            </a:r>
            <a:r>
              <a:rPr lang="vi-VN" sz="1500" i="1" baseline="-25000" dirty="0" smtClean="0">
                <a:latin typeface="Droid Serif" panose="02020600060500020200" pitchFamily="18" charset="0"/>
                <a:ea typeface="Droid Serif" panose="02020600060500020200" pitchFamily="18" charset="0"/>
                <a:cs typeface="Droid Serif" panose="02020600060500020200" pitchFamily="18" charset="0"/>
              </a:rPr>
              <a:t>t</a:t>
            </a:r>
            <a:r>
              <a:rPr lang="vi-VN" sz="1500" baseline="-25000" dirty="0">
                <a:latin typeface="Droid Serif" panose="02020600060500020200" pitchFamily="18" charset="0"/>
                <a:ea typeface="Droid Serif" panose="02020600060500020200" pitchFamily="18" charset="0"/>
                <a:cs typeface="Droid Serif" panose="02020600060500020200" pitchFamily="18" charset="0"/>
              </a:rPr>
              <a:t>​</a:t>
            </a:r>
            <a:r>
              <a:rPr lang="vi-VN" sz="1500" dirty="0">
                <a:latin typeface="Droid Serif" panose="02020600060500020200" pitchFamily="18" charset="0"/>
                <a:ea typeface="Droid Serif" panose="02020600060500020200" pitchFamily="18" charset="0"/>
                <a:cs typeface="Droid Serif" panose="02020600060500020200" pitchFamily="18" charset="0"/>
              </a:rPr>
              <a:t> rồi đưa ra kết quả là một số trong khoảng [0, </a:t>
            </a:r>
            <a:r>
              <a:rPr lang="vi-VN" sz="1500" dirty="0" smtClean="0">
                <a:latin typeface="Droid Serif" panose="02020600060500020200" pitchFamily="18" charset="0"/>
                <a:ea typeface="Droid Serif" panose="02020600060500020200" pitchFamily="18" charset="0"/>
                <a:cs typeface="Droid Serif" panose="02020600060500020200" pitchFamily="18" charset="0"/>
              </a:rPr>
              <a:t>1</a:t>
            </a:r>
            <a:r>
              <a:rPr lang="en-US" sz="1500" dirty="0" smtClean="0">
                <a:latin typeface="Droid Serif" panose="02020600060500020200" pitchFamily="18" charset="0"/>
                <a:ea typeface="Droid Serif" panose="02020600060500020200" pitchFamily="18" charset="0"/>
                <a:cs typeface="Droid Serif" panose="02020600060500020200" pitchFamily="18" charset="0"/>
              </a:rPr>
              <a:t>] </a:t>
            </a:r>
            <a:r>
              <a:rPr lang="vi-VN" sz="1500" dirty="0" smtClean="0">
                <a:latin typeface="Droid Serif" panose="02020600060500020200" pitchFamily="18" charset="0"/>
                <a:ea typeface="Droid Serif" panose="02020600060500020200" pitchFamily="18" charset="0"/>
                <a:cs typeface="Droid Serif" panose="02020600060500020200" pitchFamily="18" charset="0"/>
              </a:rPr>
              <a:t>trong </a:t>
            </a:r>
            <a:r>
              <a:rPr lang="vi-VN" sz="1500" dirty="0">
                <a:latin typeface="Droid Serif" panose="02020600060500020200" pitchFamily="18" charset="0"/>
                <a:ea typeface="Droid Serif" panose="02020600060500020200" pitchFamily="18" charset="0"/>
                <a:cs typeface="Droid Serif" panose="02020600060500020200" pitchFamily="18" charset="0"/>
              </a:rPr>
              <a:t>trạng thái tế bào </a:t>
            </a:r>
            <a:r>
              <a:rPr lang="vi-VN" sz="1500" i="1" dirty="0" smtClean="0">
                <a:latin typeface="Droid Serif" panose="02020600060500020200" pitchFamily="18" charset="0"/>
                <a:ea typeface="Droid Serif" panose="02020600060500020200" pitchFamily="18" charset="0"/>
                <a:cs typeface="Droid Serif" panose="02020600060500020200" pitchFamily="18" charset="0"/>
              </a:rPr>
              <a:t>C</a:t>
            </a:r>
            <a:r>
              <a:rPr lang="vi-VN" sz="1500" i="1" baseline="-25000" dirty="0" smtClean="0">
                <a:latin typeface="Droid Serif" panose="02020600060500020200" pitchFamily="18" charset="0"/>
                <a:ea typeface="Droid Serif" panose="02020600060500020200" pitchFamily="18" charset="0"/>
                <a:cs typeface="Droid Serif" panose="02020600060500020200" pitchFamily="18" charset="0"/>
              </a:rPr>
              <a:t>t</a:t>
            </a:r>
            <a:r>
              <a:rPr lang="vi-VN" sz="1500" i="1" baseline="-25000" dirty="0">
                <a:latin typeface="Droid Serif" panose="02020600060500020200" pitchFamily="18" charset="0"/>
                <a:ea typeface="Droid Serif" panose="02020600060500020200" pitchFamily="18" charset="0"/>
                <a:cs typeface="Droid Serif" panose="02020600060500020200" pitchFamily="18" charset="0"/>
              </a:rPr>
              <a:t>−1</a:t>
            </a:r>
            <a:endParaRPr lang="en-US" sz="1500" i="1" baseline="-25000" dirty="0">
              <a:latin typeface="Droid Serif" panose="02020600060500020200" pitchFamily="18" charset="0"/>
              <a:ea typeface="Droid Serif" panose="02020600060500020200" pitchFamily="18" charset="0"/>
              <a:cs typeface="Droid Serif" panose="02020600060500020200" pitchFamily="18" charset="0"/>
            </a:endParaRPr>
          </a:p>
        </p:txBody>
      </p:sp>
      <p:sp>
        <p:nvSpPr>
          <p:cNvPr id="6" name="AutoShape 2" descr="https://miro.medium.com/max/1400/1*GjehOa513_BgpDDP6Vkw2Q.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2" descr="https://colah.github.io/posts/2015-08-Understanding-LSTMs/img/LSTM3-focus-f.png"/>
          <p:cNvPicPr>
            <a:picLocks noChangeAspect="1" noChangeArrowheads="1"/>
          </p:cNvPicPr>
          <p:nvPr/>
        </p:nvPicPr>
        <p:blipFill rotWithShape="1">
          <a:blip r:embed="rId4">
            <a:extLst>
              <a:ext uri="{28A0092B-C50C-407E-A947-70E740481C1C}">
                <a14:useLocalDpi xmlns:a14="http://schemas.microsoft.com/office/drawing/2010/main" val="0"/>
              </a:ext>
            </a:extLst>
          </a:blip>
          <a:srcRect l="52935"/>
          <a:stretch/>
        </p:blipFill>
        <p:spPr bwMode="auto">
          <a:xfrm>
            <a:off x="5039950" y="996057"/>
            <a:ext cx="3730680" cy="244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79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4" name="TextBox 3"/>
          <p:cNvSpPr txBox="1"/>
          <p:nvPr/>
        </p:nvSpPr>
        <p:spPr>
          <a:xfrm>
            <a:off x="3151637" y="344475"/>
            <a:ext cx="3080040" cy="523220"/>
          </a:xfrm>
          <a:prstGeom prst="rect">
            <a:avLst/>
          </a:prstGeom>
          <a:noFill/>
        </p:spPr>
        <p:txBody>
          <a:bodyPr wrap="square" rtlCol="0">
            <a:spAutoFit/>
          </a:bodyPr>
          <a:lstStyle/>
          <a:p>
            <a:r>
              <a:rPr lang="en-US" sz="28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MÔ HÌNH LSTM</a:t>
            </a:r>
            <a:endParaRPr lang="en-US" sz="28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5" name="TextBox 4"/>
          <p:cNvSpPr txBox="1"/>
          <p:nvPr/>
        </p:nvSpPr>
        <p:spPr>
          <a:xfrm>
            <a:off x="1588484" y="3493744"/>
            <a:ext cx="6458431" cy="15696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smtClean="0">
                <a:latin typeface="Droid Serif" panose="02020600060500020200" pitchFamily="18" charset="0"/>
                <a:ea typeface="Droid Serif" panose="02020600060500020200" pitchFamily="18" charset="0"/>
                <a:cs typeface="Droid Serif" panose="02020600060500020200" pitchFamily="18" charset="0"/>
              </a:rPr>
              <a:t>S</a:t>
            </a:r>
            <a:r>
              <a:rPr lang="vi-VN" sz="1600" dirty="0" smtClean="0">
                <a:latin typeface="Droid Serif" panose="02020600060500020200" pitchFamily="18" charset="0"/>
                <a:ea typeface="Droid Serif" panose="02020600060500020200" pitchFamily="18" charset="0"/>
                <a:cs typeface="Droid Serif" panose="02020600060500020200" pitchFamily="18" charset="0"/>
              </a:rPr>
              <a:t>ử </a:t>
            </a:r>
            <a:r>
              <a:rPr lang="vi-VN" sz="1600" dirty="0">
                <a:latin typeface="Droid Serif" panose="02020600060500020200" pitchFamily="18" charset="0"/>
                <a:ea typeface="Droid Serif" panose="02020600060500020200" pitchFamily="18" charset="0"/>
                <a:cs typeface="Droid Serif" panose="02020600060500020200" pitchFamily="18" charset="0"/>
              </a:rPr>
              <a:t>dụng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tầng </a:t>
            </a:r>
            <a:r>
              <a:rPr lang="vi-VN" sz="1600" dirty="0">
                <a:latin typeface="Droid Serif" panose="02020600060500020200" pitchFamily="18" charset="0"/>
                <a:ea typeface="Droid Serif" panose="02020600060500020200" pitchFamily="18" charset="0"/>
                <a:cs typeface="Droid Serif" panose="02020600060500020200" pitchFamily="18" charset="0"/>
              </a:rPr>
              <a:t>sigmoid </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vi-VN" sz="1600" b="1" dirty="0" smtClean="0">
                <a:latin typeface="Droid Serif" panose="02020600060500020200" pitchFamily="18" charset="0"/>
                <a:ea typeface="Droid Serif" panose="02020600060500020200" pitchFamily="18" charset="0"/>
                <a:cs typeface="Droid Serif" panose="02020600060500020200" pitchFamily="18" charset="0"/>
              </a:rPr>
              <a:t>“</a:t>
            </a:r>
            <a:r>
              <a:rPr lang="vi-VN" sz="1600" b="1" dirty="0">
                <a:latin typeface="Droid Serif" panose="02020600060500020200" pitchFamily="18" charset="0"/>
                <a:ea typeface="Droid Serif" panose="02020600060500020200" pitchFamily="18" charset="0"/>
                <a:cs typeface="Droid Serif" panose="02020600060500020200" pitchFamily="18" charset="0"/>
              </a:rPr>
              <a:t>tầng cổng vào” </a:t>
            </a:r>
            <a:r>
              <a:rPr lang="vi-VN" sz="1600" dirty="0">
                <a:latin typeface="Droid Serif" panose="02020600060500020200" pitchFamily="18" charset="0"/>
                <a:ea typeface="Droid Serif" panose="02020600060500020200" pitchFamily="18" charset="0"/>
                <a:cs typeface="Droid Serif" panose="02020600060500020200" pitchFamily="18" charset="0"/>
              </a:rPr>
              <a:t>(input gate layer) để quyết định giá trị nào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sẽ </a:t>
            </a:r>
            <a:r>
              <a:rPr lang="vi-VN" sz="1600" dirty="0">
                <a:latin typeface="Droid Serif" panose="02020600060500020200" pitchFamily="18" charset="0"/>
                <a:ea typeface="Droid Serif" panose="02020600060500020200" pitchFamily="18" charset="0"/>
                <a:cs typeface="Droid Serif" panose="02020600060500020200" pitchFamily="18" charset="0"/>
              </a:rPr>
              <a:t>cập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nhậ</a:t>
            </a:r>
            <a:r>
              <a:rPr lang="en-US" sz="1600" dirty="0" smtClean="0">
                <a:latin typeface="Droid Serif" panose="02020600060500020200" pitchFamily="18" charset="0"/>
                <a:ea typeface="Droid Serif" panose="02020600060500020200" pitchFamily="18" charset="0"/>
                <a:cs typeface="Droid Serif" panose="02020600060500020200" pitchFamily="18" charset="0"/>
              </a:rPr>
              <a:t>t</a:t>
            </a:r>
            <a:r>
              <a:rPr lang="vi-VN" sz="1600" dirty="0" smtClean="0">
                <a:latin typeface="Droid Serif" panose="02020600060500020200" pitchFamily="18" charset="0"/>
                <a:ea typeface="Droid Serif" panose="02020600060500020200" pitchFamily="18" charset="0"/>
                <a:cs typeface="Droid Serif" panose="02020600060500020200" pitchFamily="18" charset="0"/>
              </a:rPr>
              <a:t>.</a:t>
            </a:r>
            <a:endParaRPr lang="en-US" sz="1600" dirty="0" smtClean="0">
              <a:latin typeface="Droid Serif" panose="02020600060500020200" pitchFamily="18" charset="0"/>
              <a:ea typeface="Droid Serif" panose="02020600060500020200" pitchFamily="18" charset="0"/>
              <a:cs typeface="Droid Serif" panose="02020600060500020200" pitchFamily="18" charset="0"/>
            </a:endParaRPr>
          </a:p>
          <a:p>
            <a:pPr marL="285750" indent="-285750">
              <a:lnSpc>
                <a:spcPct val="150000"/>
              </a:lnSpc>
              <a:buFont typeface="Arial" panose="020B0604020202020204" pitchFamily="34" charset="0"/>
              <a:buChar char="•"/>
            </a:pPr>
            <a:r>
              <a:rPr lang="en-US" sz="1600" dirty="0" smtClean="0">
                <a:latin typeface="Droid Serif" panose="02020600060500020200" pitchFamily="18" charset="0"/>
                <a:ea typeface="Droid Serif" panose="02020600060500020200" pitchFamily="18" charset="0"/>
                <a:cs typeface="Droid Serif" panose="02020600060500020200" pitchFamily="18" charset="0"/>
              </a:rPr>
              <a:t>T</a:t>
            </a:r>
            <a:r>
              <a:rPr lang="vi-VN" sz="1600" dirty="0" smtClean="0">
                <a:latin typeface="Droid Serif" panose="02020600060500020200" pitchFamily="18" charset="0"/>
                <a:ea typeface="Droid Serif" panose="02020600060500020200" pitchFamily="18" charset="0"/>
                <a:cs typeface="Droid Serif" panose="02020600060500020200" pitchFamily="18" charset="0"/>
              </a:rPr>
              <a:t>ầng</a:t>
            </a:r>
            <a:r>
              <a:rPr lang="vi-VN" sz="1600" dirty="0">
                <a:latin typeface="Droid Serif" panose="02020600060500020200" pitchFamily="18" charset="0"/>
                <a:ea typeface="Droid Serif" panose="02020600060500020200" pitchFamily="18" charset="0"/>
                <a:cs typeface="Droid Serif" panose="02020600060500020200" pitchFamily="18" charset="0"/>
              </a:rPr>
              <a:t>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tanh</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tạo </a:t>
            </a:r>
            <a:r>
              <a:rPr lang="vi-VN" sz="1600" dirty="0">
                <a:latin typeface="Droid Serif" panose="02020600060500020200" pitchFamily="18" charset="0"/>
                <a:ea typeface="Droid Serif" panose="02020600060500020200" pitchFamily="18" charset="0"/>
                <a:cs typeface="Droid Serif" panose="02020600060500020200" pitchFamily="18" charset="0"/>
              </a:rPr>
              <a:t>ra một véc-tơ cho giá trị </a:t>
            </a:r>
            <a:r>
              <a:rPr lang="en-US" sz="1600" dirty="0">
                <a:latin typeface="Droid Serif" panose="02020600060500020200" pitchFamily="18" charset="0"/>
                <a:ea typeface="Droid Serif" panose="02020600060500020200" pitchFamily="18" charset="0"/>
                <a:cs typeface="Droid Serif" panose="02020600060500020200" pitchFamily="18" charset="0"/>
              </a:rPr>
              <a:t>m</a:t>
            </a:r>
            <a:r>
              <a:rPr lang="vi-VN" sz="1600" dirty="0" smtClean="0">
                <a:latin typeface="Droid Serif" panose="02020600060500020200" pitchFamily="18" charset="0"/>
                <a:ea typeface="Droid Serif" panose="02020600060500020200" pitchFamily="18" charset="0"/>
                <a:cs typeface="Droid Serif" panose="02020600060500020200" pitchFamily="18" charset="0"/>
              </a:rPr>
              <a:t>ới</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vi-VN"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nhằm </a:t>
            </a:r>
            <a:r>
              <a:rPr lang="vi-VN" sz="1600" dirty="0">
                <a:latin typeface="Droid Serif" panose="02020600060500020200" pitchFamily="18" charset="0"/>
                <a:ea typeface="Droid Serif" panose="02020600060500020200" pitchFamily="18" charset="0"/>
                <a:cs typeface="Droid Serif" panose="02020600060500020200" pitchFamily="18" charset="0"/>
              </a:rPr>
              <a:t>thêm vào cho trạng thái.</a:t>
            </a:r>
            <a:endParaRPr lang="en-US" sz="1800" dirty="0">
              <a:latin typeface="Droid Serif" panose="02020600060500020200" pitchFamily="18" charset="0"/>
              <a:ea typeface="Droid Serif" panose="02020600060500020200" pitchFamily="18" charset="0"/>
              <a:cs typeface="Droid Serif" panose="02020600060500020200" pitchFamily="18" charset="0"/>
            </a:endParaRPr>
          </a:p>
        </p:txBody>
      </p:sp>
      <p:pic>
        <p:nvPicPr>
          <p:cNvPr id="6" name="Picture 5"/>
          <p:cNvPicPr>
            <a:picLocks noChangeAspect="1"/>
          </p:cNvPicPr>
          <p:nvPr/>
        </p:nvPicPr>
        <p:blipFill>
          <a:blip r:embed="rId3"/>
          <a:stretch>
            <a:fillRect/>
          </a:stretch>
        </p:blipFill>
        <p:spPr>
          <a:xfrm>
            <a:off x="6127573" y="4267545"/>
            <a:ext cx="319142" cy="38683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987" y="1033498"/>
            <a:ext cx="5193853" cy="2460246"/>
          </a:xfrm>
          <a:prstGeom prst="rect">
            <a:avLst/>
          </a:prstGeom>
        </p:spPr>
      </p:pic>
      <p:pic>
        <p:nvPicPr>
          <p:cNvPr id="2" name="Picture 4" descr="https://colah.github.io/posts/2015-08-Understanding-LSTMs/img/LSTM3-focus-i.png"/>
          <p:cNvPicPr>
            <a:picLocks noChangeAspect="1" noChangeArrowheads="1"/>
          </p:cNvPicPr>
          <p:nvPr/>
        </p:nvPicPr>
        <p:blipFill rotWithShape="1">
          <a:blip r:embed="rId5">
            <a:extLst>
              <a:ext uri="{28A0092B-C50C-407E-A947-70E740481C1C}">
                <a14:useLocalDpi xmlns:a14="http://schemas.microsoft.com/office/drawing/2010/main" val="0"/>
              </a:ext>
            </a:extLst>
          </a:blip>
          <a:srcRect l="52304"/>
          <a:stretch/>
        </p:blipFill>
        <p:spPr bwMode="auto">
          <a:xfrm>
            <a:off x="5061033" y="1249930"/>
            <a:ext cx="3780690" cy="244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58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4" name="TextBox 3"/>
          <p:cNvSpPr txBox="1"/>
          <p:nvPr/>
        </p:nvSpPr>
        <p:spPr>
          <a:xfrm>
            <a:off x="3151637" y="344475"/>
            <a:ext cx="3080040" cy="523220"/>
          </a:xfrm>
          <a:prstGeom prst="rect">
            <a:avLst/>
          </a:prstGeom>
          <a:noFill/>
        </p:spPr>
        <p:txBody>
          <a:bodyPr wrap="square" rtlCol="0">
            <a:spAutoFit/>
          </a:bodyPr>
          <a:lstStyle/>
          <a:p>
            <a:r>
              <a:rPr lang="en-US" sz="28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MÔ HÌNH LSTM</a:t>
            </a:r>
            <a:endParaRPr lang="en-US" sz="28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5" name="TextBox 4"/>
          <p:cNvSpPr txBox="1"/>
          <p:nvPr/>
        </p:nvSpPr>
        <p:spPr>
          <a:xfrm>
            <a:off x="1764505" y="3521674"/>
            <a:ext cx="6379369" cy="1569660"/>
          </a:xfrm>
          <a:prstGeom prst="rect">
            <a:avLst/>
          </a:prstGeom>
          <a:noFill/>
        </p:spPr>
        <p:txBody>
          <a:bodyPr wrap="square" rtlCol="0">
            <a:spAutoFit/>
          </a:bodyPr>
          <a:lstStyle/>
          <a:p>
            <a:pPr>
              <a:lnSpc>
                <a:spcPct val="150000"/>
              </a:lnSpc>
            </a:pPr>
            <a:r>
              <a:rPr lang="en-US" sz="1600" b="1" dirty="0" err="1" smtClean="0">
                <a:latin typeface="Droid Serif" panose="02020600060500020200" pitchFamily="18" charset="0"/>
                <a:ea typeface="Droid Serif" panose="02020600060500020200" pitchFamily="18" charset="0"/>
                <a:cs typeface="Droid Serif" panose="02020600060500020200" pitchFamily="18" charset="0"/>
              </a:rPr>
              <a:t>Cập</a:t>
            </a:r>
            <a:r>
              <a:rPr lang="en-US" sz="1600" b="1"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b="1" dirty="0" err="1">
                <a:latin typeface="Droid Serif" panose="02020600060500020200" pitchFamily="18" charset="0"/>
                <a:ea typeface="Droid Serif" panose="02020600060500020200" pitchFamily="18" charset="0"/>
                <a:cs typeface="Droid Serif" panose="02020600060500020200" pitchFamily="18" charset="0"/>
              </a:rPr>
              <a:t>nhập</a:t>
            </a:r>
            <a:r>
              <a:rPr lang="en-US" sz="1600" b="1" dirty="0">
                <a:latin typeface="Droid Serif" panose="02020600060500020200" pitchFamily="18" charset="0"/>
                <a:ea typeface="Droid Serif" panose="02020600060500020200" pitchFamily="18" charset="0"/>
                <a:cs typeface="Droid Serif" panose="02020600060500020200" pitchFamily="18" charset="0"/>
              </a:rPr>
              <a:t> </a:t>
            </a:r>
            <a:r>
              <a:rPr lang="en-US" sz="1600" b="1" dirty="0" err="1">
                <a:latin typeface="Droid Serif" panose="02020600060500020200" pitchFamily="18" charset="0"/>
                <a:ea typeface="Droid Serif" panose="02020600060500020200" pitchFamily="18" charset="0"/>
                <a:cs typeface="Droid Serif" panose="02020600060500020200" pitchFamily="18" charset="0"/>
              </a:rPr>
              <a:t>trạng</a:t>
            </a:r>
            <a:r>
              <a:rPr lang="en-US" sz="1600" b="1" dirty="0">
                <a:latin typeface="Droid Serif" panose="02020600060500020200" pitchFamily="18" charset="0"/>
                <a:ea typeface="Droid Serif" panose="02020600060500020200" pitchFamily="18" charset="0"/>
                <a:cs typeface="Droid Serif" panose="02020600060500020200" pitchFamily="18" charset="0"/>
              </a:rPr>
              <a:t> </a:t>
            </a:r>
            <a:r>
              <a:rPr lang="en-US" sz="1600" b="1" dirty="0" err="1">
                <a:latin typeface="Droid Serif" panose="02020600060500020200" pitchFamily="18" charset="0"/>
                <a:ea typeface="Droid Serif" panose="02020600060500020200" pitchFamily="18" charset="0"/>
                <a:cs typeface="Droid Serif" panose="02020600060500020200" pitchFamily="18" charset="0"/>
              </a:rPr>
              <a:t>thái</a:t>
            </a:r>
            <a:r>
              <a:rPr lang="en-US" sz="1600" b="1" dirty="0">
                <a:latin typeface="Droid Serif" panose="02020600060500020200" pitchFamily="18" charset="0"/>
                <a:ea typeface="Droid Serif" panose="02020600060500020200" pitchFamily="18" charset="0"/>
                <a:cs typeface="Droid Serif" panose="02020600060500020200" pitchFamily="18" charset="0"/>
              </a:rPr>
              <a:t> </a:t>
            </a:r>
            <a:r>
              <a:rPr lang="en-US" sz="1600" b="1" dirty="0" err="1">
                <a:latin typeface="Droid Serif" panose="02020600060500020200" pitchFamily="18" charset="0"/>
                <a:ea typeface="Droid Serif" panose="02020600060500020200" pitchFamily="18" charset="0"/>
                <a:cs typeface="Droid Serif" panose="02020600060500020200" pitchFamily="18" charset="0"/>
              </a:rPr>
              <a:t>tế</a:t>
            </a:r>
            <a:r>
              <a:rPr lang="en-US" sz="1600" b="1" dirty="0">
                <a:latin typeface="Droid Serif" panose="02020600060500020200" pitchFamily="18" charset="0"/>
                <a:ea typeface="Droid Serif" panose="02020600060500020200" pitchFamily="18" charset="0"/>
                <a:cs typeface="Droid Serif" panose="02020600060500020200" pitchFamily="18" charset="0"/>
              </a:rPr>
              <a:t> </a:t>
            </a:r>
            <a:r>
              <a:rPr lang="en-US" sz="1600" b="1" dirty="0" err="1">
                <a:latin typeface="Droid Serif" panose="02020600060500020200" pitchFamily="18" charset="0"/>
                <a:ea typeface="Droid Serif" panose="02020600060500020200" pitchFamily="18" charset="0"/>
                <a:cs typeface="Droid Serif" panose="02020600060500020200" pitchFamily="18" charset="0"/>
              </a:rPr>
              <a:t>bào</a:t>
            </a:r>
            <a:r>
              <a:rPr lang="en-US" sz="1600" b="1" dirty="0">
                <a:latin typeface="Droid Serif" panose="02020600060500020200" pitchFamily="18" charset="0"/>
                <a:ea typeface="Droid Serif" panose="02020600060500020200" pitchFamily="18" charset="0"/>
                <a:cs typeface="Droid Serif" panose="02020600060500020200" pitchFamily="18" charset="0"/>
              </a:rPr>
              <a:t> </a:t>
            </a:r>
            <a:r>
              <a:rPr lang="en-US" sz="1600" dirty="0" err="1">
                <a:latin typeface="Droid Serif" panose="02020600060500020200" pitchFamily="18" charset="0"/>
                <a:ea typeface="Droid Serif" panose="02020600060500020200" pitchFamily="18" charset="0"/>
                <a:cs typeface="Droid Serif" panose="02020600060500020200" pitchFamily="18" charset="0"/>
              </a:rPr>
              <a:t>cũ</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smtClean="0">
                <a:latin typeface="Droid Serif" panose="02020600060500020200" pitchFamily="18" charset="0"/>
                <a:ea typeface="Droid Serif" panose="02020600060500020200" pitchFamily="18" charset="0"/>
                <a:cs typeface="Droid Serif" panose="02020600060500020200" pitchFamily="18" charset="0"/>
              </a:rPr>
              <a:t>C</a:t>
            </a:r>
            <a:r>
              <a:rPr lang="en-US" sz="1600" baseline="-25000" dirty="0" smtClean="0">
                <a:latin typeface="Droid Serif" panose="02020600060500020200" pitchFamily="18" charset="0"/>
                <a:ea typeface="Droid Serif" panose="02020600060500020200" pitchFamily="18" charset="0"/>
                <a:cs typeface="Droid Serif" panose="02020600060500020200" pitchFamily="18" charset="0"/>
              </a:rPr>
              <a:t>t</a:t>
            </a:r>
            <a:r>
              <a:rPr lang="en-US" sz="1600" baseline="-25000" dirty="0">
                <a:latin typeface="Droid Serif" panose="02020600060500020200" pitchFamily="18" charset="0"/>
                <a:ea typeface="Droid Serif" panose="02020600060500020200" pitchFamily="18" charset="0"/>
                <a:cs typeface="Droid Serif" panose="02020600060500020200" pitchFamily="18" charset="0"/>
              </a:rPr>
              <a:t>−1</a:t>
            </a:r>
            <a:r>
              <a:rPr lang="en-US" sz="1600" i="1" dirty="0">
                <a:latin typeface="Droid Serif" panose="02020600060500020200" pitchFamily="18" charset="0"/>
                <a:ea typeface="Droid Serif" panose="02020600060500020200" pitchFamily="18" charset="0"/>
                <a:cs typeface="Droid Serif" panose="02020600060500020200" pitchFamily="18" charset="0"/>
              </a:rPr>
              <a:t>​</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err="1">
                <a:latin typeface="Droid Serif" panose="02020600060500020200" pitchFamily="18" charset="0"/>
                <a:ea typeface="Droid Serif" panose="02020600060500020200" pitchFamily="18" charset="0"/>
                <a:cs typeface="Droid Serif" panose="02020600060500020200" pitchFamily="18" charset="0"/>
              </a:rPr>
              <a:t>thành</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err="1">
                <a:latin typeface="Droid Serif" panose="02020600060500020200" pitchFamily="18" charset="0"/>
                <a:ea typeface="Droid Serif" panose="02020600060500020200" pitchFamily="18" charset="0"/>
                <a:cs typeface="Droid Serif" panose="02020600060500020200" pitchFamily="18" charset="0"/>
              </a:rPr>
              <a:t>trạng</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err="1">
                <a:latin typeface="Droid Serif" panose="02020600060500020200" pitchFamily="18" charset="0"/>
                <a:ea typeface="Droid Serif" panose="02020600060500020200" pitchFamily="18" charset="0"/>
                <a:cs typeface="Droid Serif" panose="02020600060500020200" pitchFamily="18" charset="0"/>
              </a:rPr>
              <a:t>thái</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err="1">
                <a:latin typeface="Droid Serif" panose="02020600060500020200" pitchFamily="18" charset="0"/>
                <a:ea typeface="Droid Serif" panose="02020600060500020200" pitchFamily="18" charset="0"/>
                <a:cs typeface="Droid Serif" panose="02020600060500020200" pitchFamily="18" charset="0"/>
              </a:rPr>
              <a:t>mới</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smtClean="0">
                <a:latin typeface="Droid Serif" panose="02020600060500020200" pitchFamily="18" charset="0"/>
                <a:ea typeface="Droid Serif" panose="02020600060500020200" pitchFamily="18" charset="0"/>
                <a:cs typeface="Droid Serif" panose="02020600060500020200" pitchFamily="18" charset="0"/>
              </a:rPr>
              <a:t>Ct:</a:t>
            </a:r>
          </a:p>
          <a:p>
            <a:pPr>
              <a:lnSpc>
                <a:spcPct val="150000"/>
              </a:lnSpc>
            </a:pPr>
            <a:r>
              <a:rPr lang="en-US" sz="1600" dirty="0" smtClean="0">
                <a:latin typeface="Droid Serif" panose="02020600060500020200" pitchFamily="18" charset="0"/>
                <a:ea typeface="Droid Serif" panose="02020600060500020200" pitchFamily="18" charset="0"/>
                <a:cs typeface="Droid Serif" panose="02020600060500020200" pitchFamily="18" charset="0"/>
              </a:rPr>
              <a:t>N</a:t>
            </a:r>
            <a:r>
              <a:rPr lang="vi-VN" sz="1600" dirty="0" smtClean="0">
                <a:latin typeface="Droid Serif" panose="02020600060500020200" pitchFamily="18" charset="0"/>
                <a:ea typeface="Droid Serif" panose="02020600060500020200" pitchFamily="18" charset="0"/>
                <a:cs typeface="Droid Serif" panose="02020600060500020200" pitchFamily="18" charset="0"/>
              </a:rPr>
              <a:t>hân </a:t>
            </a:r>
            <a:r>
              <a:rPr lang="vi-VN" sz="1600" dirty="0">
                <a:latin typeface="Droid Serif" panose="02020600060500020200" pitchFamily="18" charset="0"/>
                <a:ea typeface="Droid Serif" panose="02020600060500020200" pitchFamily="18" charset="0"/>
                <a:cs typeface="Droid Serif" panose="02020600060500020200" pitchFamily="18" charset="0"/>
              </a:rPr>
              <a:t>trạng thái cũ với </a:t>
            </a:r>
            <a:r>
              <a:rPr lang="vi-VN" i="1" dirty="0" smtClean="0">
                <a:latin typeface="Droid Serif" panose="02020600060500020200" pitchFamily="18" charset="0"/>
                <a:ea typeface="Droid Serif" panose="02020600060500020200" pitchFamily="18" charset="0"/>
                <a:cs typeface="Droid Serif" panose="02020600060500020200" pitchFamily="18" charset="0"/>
              </a:rPr>
              <a:t>f</a:t>
            </a:r>
            <a:r>
              <a:rPr lang="vi-VN" i="1" baseline="-25000" dirty="0" smtClean="0">
                <a:latin typeface="Droid Serif" panose="02020600060500020200" pitchFamily="18" charset="0"/>
                <a:ea typeface="Droid Serif" panose="02020600060500020200" pitchFamily="18" charset="0"/>
                <a:cs typeface="Droid Serif" panose="02020600060500020200" pitchFamily="18" charset="0"/>
              </a:rPr>
              <a:t>t</a:t>
            </a:r>
            <a:r>
              <a:rPr lang="vi-VN" dirty="0">
                <a:latin typeface="Droid Serif" panose="02020600060500020200" pitchFamily="18" charset="0"/>
                <a:ea typeface="Droid Serif" panose="02020600060500020200" pitchFamily="18" charset="0"/>
                <a:cs typeface="Droid Serif" panose="02020600060500020200" pitchFamily="18" charset="0"/>
              </a:rPr>
              <a:t>​</a:t>
            </a:r>
            <a:r>
              <a:rPr lang="vi-VN" sz="1600" dirty="0">
                <a:latin typeface="Droid Serif" panose="02020600060500020200" pitchFamily="18" charset="0"/>
                <a:ea typeface="Droid Serif" panose="02020600060500020200" pitchFamily="18" charset="0"/>
                <a:cs typeface="Droid Serif" panose="02020600060500020200" pitchFamily="18" charset="0"/>
              </a:rPr>
              <a:t> để bỏ đi những thông tin ta quyết định quên lúc trước. Sau đó cộng thêm </a:t>
            </a:r>
            <a:r>
              <a:rPr lang="vi-VN" dirty="0" smtClean="0">
                <a:latin typeface="Droid Serif" panose="02020600060500020200" pitchFamily="18" charset="0"/>
                <a:ea typeface="Droid Serif" panose="02020600060500020200" pitchFamily="18" charset="0"/>
                <a:cs typeface="Droid Serif" panose="02020600060500020200" pitchFamily="18" charset="0"/>
              </a:rPr>
              <a:t>i</a:t>
            </a:r>
            <a:r>
              <a:rPr lang="en-US" baseline="-25000" dirty="0" smtClean="0">
                <a:latin typeface="Droid Serif" panose="02020600060500020200" pitchFamily="18" charset="0"/>
                <a:ea typeface="Droid Serif" panose="02020600060500020200" pitchFamily="18" charset="0"/>
                <a:cs typeface="Droid Serif" panose="02020600060500020200" pitchFamily="18" charset="0"/>
              </a:rPr>
              <a:t>t</a:t>
            </a:r>
            <a:r>
              <a:rPr lang="vi-VN" dirty="0" smtClean="0">
                <a:latin typeface="Droid Serif" panose="02020600060500020200" pitchFamily="18" charset="0"/>
                <a:ea typeface="Droid Serif" panose="02020600060500020200" pitchFamily="18" charset="0"/>
                <a:cs typeface="Droid Serif" panose="02020600060500020200" pitchFamily="18" charset="0"/>
              </a:rPr>
              <a:t> *</a:t>
            </a:r>
            <a:r>
              <a:rPr lang="en-US" dirty="0" smtClean="0">
                <a:latin typeface="Droid Serif" panose="02020600060500020200" pitchFamily="18" charset="0"/>
                <a:ea typeface="Droid Serif" panose="02020600060500020200" pitchFamily="18" charset="0"/>
                <a:cs typeface="Droid Serif" panose="02020600060500020200" pitchFamily="18" charset="0"/>
              </a:rPr>
              <a:t> </a:t>
            </a:r>
            <a:r>
              <a:rPr lang="vi-VN" dirty="0">
                <a:latin typeface="Droid Serif" panose="02020600060500020200" pitchFamily="18" charset="0"/>
                <a:ea typeface="Droid Serif" panose="02020600060500020200" pitchFamily="18" charset="0"/>
                <a:cs typeface="Droid Serif" panose="02020600060500020200" pitchFamily="18" charset="0"/>
              </a:rPr>
              <a:t/>
            </a:r>
            <a:br>
              <a:rPr lang="vi-VN" dirty="0">
                <a:latin typeface="Droid Serif" panose="02020600060500020200" pitchFamily="18" charset="0"/>
                <a:ea typeface="Droid Serif" panose="02020600060500020200" pitchFamily="18" charset="0"/>
                <a:cs typeface="Droid Serif" panose="02020600060500020200" pitchFamily="18" charset="0"/>
              </a:rPr>
            </a:br>
            <a:endParaRPr lang="en-US" sz="1600" dirty="0">
              <a:latin typeface="Droid Serif" panose="02020600060500020200" pitchFamily="18" charset="0"/>
              <a:ea typeface="Droid Serif" panose="02020600060500020200" pitchFamily="18" charset="0"/>
              <a:cs typeface="Droid Serif" panose="02020600060500020200" pitchFamily="18" charset="0"/>
            </a:endParaRPr>
          </a:p>
        </p:txBody>
      </p:sp>
      <p:pic>
        <p:nvPicPr>
          <p:cNvPr id="6" name="Picture 5"/>
          <p:cNvPicPr>
            <a:picLocks noChangeAspect="1"/>
          </p:cNvPicPr>
          <p:nvPr/>
        </p:nvPicPr>
        <p:blipFill>
          <a:blip r:embed="rId3"/>
          <a:stretch>
            <a:fillRect/>
          </a:stretch>
        </p:blipFill>
        <p:spPr>
          <a:xfrm>
            <a:off x="5406054" y="4349176"/>
            <a:ext cx="251796" cy="3052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620" y="971229"/>
            <a:ext cx="4845845" cy="2550445"/>
          </a:xfrm>
          <a:prstGeom prst="rect">
            <a:avLst/>
          </a:prstGeom>
        </p:spPr>
      </p:pic>
      <p:pic>
        <p:nvPicPr>
          <p:cNvPr id="2" name="Picture 6" descr="https://colah.github.io/posts/2015-08-Understanding-LSTMs/img/LSTM3-focus-C.png"/>
          <p:cNvPicPr>
            <a:picLocks noChangeAspect="1" noChangeArrowheads="1"/>
          </p:cNvPicPr>
          <p:nvPr/>
        </p:nvPicPr>
        <p:blipFill rotWithShape="1">
          <a:blip r:embed="rId5">
            <a:extLst>
              <a:ext uri="{28A0092B-C50C-407E-A947-70E740481C1C}">
                <a14:useLocalDpi xmlns:a14="http://schemas.microsoft.com/office/drawing/2010/main" val="0"/>
              </a:ext>
            </a:extLst>
          </a:blip>
          <a:srcRect l="52689" t="42646" r="12091" b="33149"/>
          <a:stretch/>
        </p:blipFill>
        <p:spPr bwMode="auto">
          <a:xfrm>
            <a:off x="5710024" y="2307431"/>
            <a:ext cx="2793206" cy="59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34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4" name="TextBox 3"/>
          <p:cNvSpPr txBox="1"/>
          <p:nvPr/>
        </p:nvSpPr>
        <p:spPr>
          <a:xfrm>
            <a:off x="3151637" y="344475"/>
            <a:ext cx="3080040" cy="523220"/>
          </a:xfrm>
          <a:prstGeom prst="rect">
            <a:avLst/>
          </a:prstGeom>
          <a:noFill/>
        </p:spPr>
        <p:txBody>
          <a:bodyPr wrap="square" rtlCol="0">
            <a:spAutoFit/>
          </a:bodyPr>
          <a:lstStyle/>
          <a:p>
            <a:r>
              <a:rPr lang="en-US" sz="28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MÔ HÌNH LSTM</a:t>
            </a:r>
            <a:endParaRPr lang="en-US" sz="28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5" name="Rectangle 4"/>
          <p:cNvSpPr/>
          <p:nvPr/>
        </p:nvSpPr>
        <p:spPr>
          <a:xfrm>
            <a:off x="692800" y="3522928"/>
            <a:ext cx="8109943" cy="1384995"/>
          </a:xfrm>
          <a:prstGeom prst="rect">
            <a:avLst/>
          </a:prstGeom>
        </p:spPr>
        <p:txBody>
          <a:bodyPr wrap="square">
            <a:spAutoFit/>
          </a:bodyPr>
          <a:lstStyle/>
          <a:p>
            <a:pPr>
              <a:lnSpc>
                <a:spcPct val="150000"/>
              </a:lnSpc>
            </a:pPr>
            <a:r>
              <a:rPr lang="vi-VN" dirty="0">
                <a:latin typeface="Droid Serif" panose="02020600060500020200" pitchFamily="18" charset="0"/>
                <a:ea typeface="Droid Serif" panose="02020600060500020200" pitchFamily="18" charset="0"/>
                <a:cs typeface="Droid Serif" panose="02020600060500020200" pitchFamily="18" charset="0"/>
              </a:rPr>
              <a:t>Giá trị đầu ra sẽ dựa vào trạng thái tế bào, nhưng sẽ được tiếp tục sàng lọc. </a:t>
            </a:r>
            <a:endParaRPr lang="en-US" dirty="0" smtClean="0">
              <a:latin typeface="Droid Serif" panose="02020600060500020200" pitchFamily="18" charset="0"/>
              <a:ea typeface="Droid Serif" panose="02020600060500020200" pitchFamily="18" charset="0"/>
              <a:cs typeface="Droid Serif" panose="02020600060500020200" pitchFamily="18" charset="0"/>
            </a:endParaRPr>
          </a:p>
          <a:p>
            <a:pPr>
              <a:lnSpc>
                <a:spcPct val="150000"/>
              </a:lnSpc>
            </a:pPr>
            <a:r>
              <a:rPr lang="vi-VN" dirty="0" smtClean="0">
                <a:latin typeface="Droid Serif" panose="02020600060500020200" pitchFamily="18" charset="0"/>
                <a:ea typeface="Droid Serif" panose="02020600060500020200" pitchFamily="18" charset="0"/>
                <a:cs typeface="Droid Serif" panose="02020600060500020200" pitchFamily="18" charset="0"/>
              </a:rPr>
              <a:t>Đầu </a:t>
            </a:r>
            <a:r>
              <a:rPr lang="vi-VN" dirty="0">
                <a:latin typeface="Droid Serif" panose="02020600060500020200" pitchFamily="18" charset="0"/>
                <a:ea typeface="Droid Serif" panose="02020600060500020200" pitchFamily="18" charset="0"/>
                <a:cs typeface="Droid Serif" panose="02020600060500020200" pitchFamily="18" charset="0"/>
              </a:rPr>
              <a:t>tiên, </a:t>
            </a:r>
            <a:r>
              <a:rPr lang="vi-VN" dirty="0" smtClean="0">
                <a:latin typeface="Droid Serif" panose="02020600060500020200" pitchFamily="18" charset="0"/>
                <a:ea typeface="Droid Serif" panose="02020600060500020200" pitchFamily="18" charset="0"/>
                <a:cs typeface="Droid Serif" panose="02020600060500020200" pitchFamily="18" charset="0"/>
              </a:rPr>
              <a:t>chạy </a:t>
            </a:r>
            <a:r>
              <a:rPr lang="vi-VN" dirty="0">
                <a:latin typeface="Droid Serif" panose="02020600060500020200" pitchFamily="18" charset="0"/>
                <a:ea typeface="Droid Serif" panose="02020600060500020200" pitchFamily="18" charset="0"/>
                <a:cs typeface="Droid Serif" panose="02020600060500020200" pitchFamily="18" charset="0"/>
              </a:rPr>
              <a:t>một tầng sigmoid để quyết định phần nào của trạng thái tế bào </a:t>
            </a:r>
            <a:r>
              <a:rPr lang="vi-VN" dirty="0" smtClean="0">
                <a:latin typeface="Droid Serif" panose="02020600060500020200" pitchFamily="18" charset="0"/>
                <a:ea typeface="Droid Serif" panose="02020600060500020200" pitchFamily="18" charset="0"/>
                <a:cs typeface="Droid Serif" panose="02020600060500020200" pitchFamily="18" charset="0"/>
              </a:rPr>
              <a:t>muốn </a:t>
            </a:r>
            <a:r>
              <a:rPr lang="vi-VN" dirty="0">
                <a:latin typeface="Droid Serif" panose="02020600060500020200" pitchFamily="18" charset="0"/>
                <a:ea typeface="Droid Serif" panose="02020600060500020200" pitchFamily="18" charset="0"/>
                <a:cs typeface="Droid Serif" panose="02020600060500020200" pitchFamily="18" charset="0"/>
              </a:rPr>
              <a:t>xuất ra. </a:t>
            </a:r>
            <a:endParaRPr lang="en-US" dirty="0" smtClean="0">
              <a:latin typeface="Droid Serif" panose="02020600060500020200" pitchFamily="18" charset="0"/>
              <a:ea typeface="Droid Serif" panose="02020600060500020200" pitchFamily="18" charset="0"/>
              <a:cs typeface="Droid Serif" panose="02020600060500020200" pitchFamily="18" charset="0"/>
            </a:endParaRPr>
          </a:p>
          <a:p>
            <a:pPr>
              <a:lnSpc>
                <a:spcPct val="150000"/>
              </a:lnSpc>
            </a:pPr>
            <a:r>
              <a:rPr lang="vi-VN" dirty="0" smtClean="0">
                <a:latin typeface="Droid Serif" panose="02020600060500020200" pitchFamily="18" charset="0"/>
                <a:ea typeface="Droid Serif" panose="02020600060500020200" pitchFamily="18" charset="0"/>
                <a:cs typeface="Droid Serif" panose="02020600060500020200" pitchFamily="18" charset="0"/>
              </a:rPr>
              <a:t>Sau </a:t>
            </a:r>
            <a:r>
              <a:rPr lang="vi-VN" dirty="0">
                <a:latin typeface="Droid Serif" panose="02020600060500020200" pitchFamily="18" charset="0"/>
                <a:ea typeface="Droid Serif" panose="02020600060500020200" pitchFamily="18" charset="0"/>
                <a:cs typeface="Droid Serif" panose="02020600060500020200" pitchFamily="18" charset="0"/>
              </a:rPr>
              <a:t>đó, </a:t>
            </a:r>
            <a:r>
              <a:rPr lang="vi-VN" dirty="0" smtClean="0">
                <a:latin typeface="Droid Serif" panose="02020600060500020200" pitchFamily="18" charset="0"/>
                <a:ea typeface="Droid Serif" panose="02020600060500020200" pitchFamily="18" charset="0"/>
                <a:cs typeface="Droid Serif" panose="02020600060500020200" pitchFamily="18" charset="0"/>
              </a:rPr>
              <a:t>đưa trạng </a:t>
            </a:r>
            <a:r>
              <a:rPr lang="vi-VN" dirty="0">
                <a:latin typeface="Droid Serif" panose="02020600060500020200" pitchFamily="18" charset="0"/>
                <a:ea typeface="Droid Serif" panose="02020600060500020200" pitchFamily="18" charset="0"/>
                <a:cs typeface="Droid Serif" panose="02020600060500020200" pitchFamily="18" charset="0"/>
              </a:rPr>
              <a:t>thái tế </a:t>
            </a:r>
            <a:r>
              <a:rPr lang="vi-VN" dirty="0" smtClean="0">
                <a:latin typeface="Droid Serif" panose="02020600060500020200" pitchFamily="18" charset="0"/>
                <a:ea typeface="Droid Serif" panose="02020600060500020200" pitchFamily="18" charset="0"/>
                <a:cs typeface="Droid Serif" panose="02020600060500020200" pitchFamily="18" charset="0"/>
              </a:rPr>
              <a:t>b</a:t>
            </a:r>
            <a:r>
              <a:rPr lang="en-US" dirty="0">
                <a:latin typeface="Droid Serif" panose="02020600060500020200" pitchFamily="18" charset="0"/>
                <a:ea typeface="Droid Serif" panose="02020600060500020200" pitchFamily="18" charset="0"/>
                <a:cs typeface="Droid Serif" panose="02020600060500020200" pitchFamily="18" charset="0"/>
              </a:rPr>
              <a:t>à</a:t>
            </a:r>
            <a:r>
              <a:rPr lang="vi-VN" dirty="0" smtClean="0">
                <a:latin typeface="Droid Serif" panose="02020600060500020200" pitchFamily="18" charset="0"/>
                <a:ea typeface="Droid Serif" panose="02020600060500020200" pitchFamily="18" charset="0"/>
                <a:cs typeface="Droid Serif" panose="02020600060500020200" pitchFamily="18" charset="0"/>
              </a:rPr>
              <a:t>o </a:t>
            </a:r>
            <a:r>
              <a:rPr lang="vi-VN" dirty="0">
                <a:latin typeface="Droid Serif" panose="02020600060500020200" pitchFamily="18" charset="0"/>
                <a:ea typeface="Droid Serif" panose="02020600060500020200" pitchFamily="18" charset="0"/>
                <a:cs typeface="Droid Serif" panose="02020600060500020200" pitchFamily="18" charset="0"/>
              </a:rPr>
              <a:t>qua một hàm </a:t>
            </a:r>
            <a:r>
              <a:rPr lang="vi-VN" i="1" dirty="0" smtClean="0">
                <a:latin typeface="Droid Serif" panose="02020600060500020200" pitchFamily="18" charset="0"/>
                <a:ea typeface="Droid Serif" panose="02020600060500020200" pitchFamily="18" charset="0"/>
                <a:cs typeface="Droid Serif" panose="02020600060500020200" pitchFamily="18" charset="0"/>
              </a:rPr>
              <a:t>tanh</a:t>
            </a:r>
            <a:r>
              <a:rPr lang="vi-VN" dirty="0">
                <a:latin typeface="Droid Serif" panose="02020600060500020200" pitchFamily="18" charset="0"/>
                <a:ea typeface="Droid Serif" panose="02020600060500020200" pitchFamily="18" charset="0"/>
                <a:cs typeface="Droid Serif" panose="02020600060500020200" pitchFamily="18" charset="0"/>
              </a:rPr>
              <a:t> để co giá trị nó về khoảng [-1, 1</a:t>
            </a:r>
            <a:r>
              <a:rPr lang="vi-VN" dirty="0" smtClean="0">
                <a:latin typeface="Droid Serif" panose="02020600060500020200" pitchFamily="18" charset="0"/>
                <a:ea typeface="Droid Serif" panose="02020600060500020200" pitchFamily="18" charset="0"/>
                <a:cs typeface="Droid Serif" panose="02020600060500020200" pitchFamily="18" charset="0"/>
              </a:rPr>
              <a:t>], </a:t>
            </a:r>
            <a:r>
              <a:rPr lang="vi-VN" dirty="0">
                <a:latin typeface="Droid Serif" panose="02020600060500020200" pitchFamily="18" charset="0"/>
                <a:ea typeface="Droid Serif" panose="02020600060500020200" pitchFamily="18" charset="0"/>
                <a:cs typeface="Droid Serif" panose="02020600060500020200" pitchFamily="18" charset="0"/>
              </a:rPr>
              <a:t>và nhân nó với đầu ra của cổng sigmoid để được </a:t>
            </a:r>
            <a:r>
              <a:rPr lang="vi-VN" b="1" dirty="0">
                <a:latin typeface="Droid Serif" panose="02020600060500020200" pitchFamily="18" charset="0"/>
                <a:ea typeface="Droid Serif" panose="02020600060500020200" pitchFamily="18" charset="0"/>
                <a:cs typeface="Droid Serif" panose="02020600060500020200" pitchFamily="18" charset="0"/>
              </a:rPr>
              <a:t>giá trị đầu ra </a:t>
            </a:r>
            <a:r>
              <a:rPr lang="vi-VN" dirty="0" smtClean="0">
                <a:latin typeface="Droid Serif" panose="02020600060500020200" pitchFamily="18" charset="0"/>
                <a:ea typeface="Droid Serif" panose="02020600060500020200" pitchFamily="18" charset="0"/>
                <a:cs typeface="Droid Serif" panose="02020600060500020200" pitchFamily="18" charset="0"/>
              </a:rPr>
              <a:t>mong </a:t>
            </a:r>
            <a:r>
              <a:rPr lang="vi-VN" dirty="0">
                <a:latin typeface="Droid Serif" panose="02020600060500020200" pitchFamily="18" charset="0"/>
                <a:ea typeface="Droid Serif" panose="02020600060500020200" pitchFamily="18" charset="0"/>
                <a:cs typeface="Droid Serif" panose="02020600060500020200" pitchFamily="18" charset="0"/>
              </a:rPr>
              <a:t>muốn.</a:t>
            </a:r>
            <a:endParaRPr lang="en-US" dirty="0">
              <a:latin typeface="Droid Serif" panose="02020600060500020200" pitchFamily="18" charset="0"/>
              <a:ea typeface="Droid Serif" panose="02020600060500020200" pitchFamily="18" charset="0"/>
              <a:cs typeface="Droid Serif" panose="02020600060500020200"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00" y="976550"/>
            <a:ext cx="5145881" cy="2437523"/>
          </a:xfrm>
          <a:prstGeom prst="rect">
            <a:avLst/>
          </a:prstGeom>
        </p:spPr>
      </p:pic>
      <p:pic>
        <p:nvPicPr>
          <p:cNvPr id="2" name="Picture 8" descr="https://colah.github.io/posts/2015-08-Understanding-LSTMs/img/LSTM3-focus-o.png"/>
          <p:cNvPicPr>
            <a:picLocks noChangeAspect="1" noChangeArrowheads="1"/>
          </p:cNvPicPr>
          <p:nvPr/>
        </p:nvPicPr>
        <p:blipFill rotWithShape="1">
          <a:blip r:embed="rId4">
            <a:extLst>
              <a:ext uri="{28A0092B-C50C-407E-A947-70E740481C1C}">
                <a14:useLocalDpi xmlns:a14="http://schemas.microsoft.com/office/drawing/2010/main" val="0"/>
              </a:ext>
            </a:extLst>
          </a:blip>
          <a:srcRect l="52935" t="36489" r="4978" b="26455"/>
          <a:stretch/>
        </p:blipFill>
        <p:spPr bwMode="auto">
          <a:xfrm>
            <a:off x="5322094" y="2679782"/>
            <a:ext cx="3100387" cy="84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7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emo2 - Oilfield Solutions A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280" y="1068387"/>
            <a:ext cx="428625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Tree>
    <p:extLst>
      <p:ext uri="{BB962C8B-B14F-4D97-AF65-F5344CB8AC3E}">
        <p14:creationId xmlns:p14="http://schemas.microsoft.com/office/powerpoint/2010/main" val="63652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2680635" y="155753"/>
            <a:ext cx="2424766" cy="857400"/>
          </a:xfrm>
          <a:prstGeom prst="rect">
            <a:avLst/>
          </a:prstGeom>
        </p:spPr>
        <p:txBody>
          <a:bodyPr lIns="91425" tIns="91425" rIns="91425" bIns="91425" anchor="b" anchorCtr="0">
            <a:noAutofit/>
          </a:bodyPr>
          <a:lstStyle/>
          <a:p>
            <a:pPr lvl="0" rtl="0">
              <a:spcBef>
                <a:spcPts val="0"/>
              </a:spcBef>
              <a:buNone/>
            </a:pPr>
            <a:r>
              <a:rPr lang="en" sz="3600" dirty="0" smtClean="0"/>
              <a:t>Thành viên</a:t>
            </a:r>
            <a:endParaRPr lang="en" sz="3600" dirty="0"/>
          </a:p>
        </p:txBody>
      </p:sp>
      <p:sp>
        <p:nvSpPr>
          <p:cNvPr id="522" name="Shape 522"/>
          <p:cNvSpPr txBox="1"/>
          <p:nvPr/>
        </p:nvSpPr>
        <p:spPr>
          <a:xfrm>
            <a:off x="858545" y="1143256"/>
            <a:ext cx="4706436" cy="826499"/>
          </a:xfrm>
          <a:prstGeom prst="rect">
            <a:avLst/>
          </a:prstGeom>
          <a:noFill/>
          <a:ln>
            <a:noFill/>
          </a:ln>
        </p:spPr>
        <p:txBody>
          <a:bodyPr lIns="91425" tIns="91425" rIns="91425" bIns="91425" anchor="t" anchorCtr="0">
            <a:noAutofit/>
          </a:bodyPr>
          <a:lstStyle/>
          <a:p>
            <a:pPr marL="342900" lvl="0" indent="-342900" rtl="0">
              <a:lnSpc>
                <a:spcPct val="150000"/>
              </a:lnSpc>
              <a:spcBef>
                <a:spcPts val="600"/>
              </a:spcBef>
              <a:buFont typeface="+mj-lt"/>
              <a:buAutoNum type="arabicPeriod"/>
            </a:pPr>
            <a:r>
              <a:rPr lang="en" sz="2000" b="1" dirty="0" smtClean="0">
                <a:solidFill>
                  <a:srgbClr val="3D4965"/>
                </a:solidFill>
                <a:latin typeface="Dosis"/>
                <a:ea typeface="Dosis"/>
                <a:cs typeface="Dosis"/>
                <a:sym typeface="Dosis"/>
              </a:rPr>
              <a:t>Trần Phương Ngọc Anh – 51702061</a:t>
            </a:r>
          </a:p>
          <a:p>
            <a:pPr marL="342900" lvl="0" indent="-342900" rtl="0">
              <a:lnSpc>
                <a:spcPct val="150000"/>
              </a:lnSpc>
              <a:spcBef>
                <a:spcPts val="600"/>
              </a:spcBef>
              <a:buFont typeface="+mj-lt"/>
              <a:buAutoNum type="arabicPeriod"/>
            </a:pPr>
            <a:r>
              <a:rPr lang="en" sz="2000" b="1" dirty="0" smtClean="0">
                <a:solidFill>
                  <a:srgbClr val="3D4965"/>
                </a:solidFill>
                <a:latin typeface="Dosis"/>
                <a:ea typeface="Dosis"/>
                <a:cs typeface="Dosis"/>
                <a:sym typeface="Dosis"/>
              </a:rPr>
              <a:t>Nguyễn Kim Huệ - 51702108</a:t>
            </a:r>
          </a:p>
          <a:p>
            <a:pPr marL="342900" lvl="0" indent="-342900" rtl="0">
              <a:lnSpc>
                <a:spcPct val="150000"/>
              </a:lnSpc>
              <a:spcBef>
                <a:spcPts val="600"/>
              </a:spcBef>
              <a:buFont typeface="+mj-lt"/>
              <a:buAutoNum type="arabicPeriod"/>
            </a:pPr>
            <a:r>
              <a:rPr lang="en" sz="2000" b="1" dirty="0" smtClean="0">
                <a:solidFill>
                  <a:srgbClr val="3D4965"/>
                </a:solidFill>
                <a:latin typeface="Dosis"/>
                <a:ea typeface="Dosis"/>
                <a:cs typeface="Dosis"/>
                <a:sym typeface="Dosis"/>
              </a:rPr>
              <a:t>Huỳnh Anh Tài - 51702171</a:t>
            </a:r>
            <a:endParaRPr lang="en" sz="2000" b="1" dirty="0">
              <a:solidFill>
                <a:srgbClr val="3D4965"/>
              </a:solidFill>
              <a:latin typeface="Dosis"/>
              <a:ea typeface="Dosis"/>
              <a:cs typeface="Dosis"/>
              <a:sym typeface="Dosi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42" y="155753"/>
            <a:ext cx="912630" cy="6131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00354" y="832579"/>
            <a:ext cx="3685958" cy="1117935"/>
          </a:xfrm>
          <a:prstGeom prst="rect">
            <a:avLst/>
          </a:prstGeom>
          <a:noFill/>
        </p:spPr>
        <p:txBody>
          <a:bodyPr wrap="square" rtlCol="0">
            <a:spAutoFit/>
          </a:bodyPr>
          <a:lstStyle/>
          <a:p>
            <a:pPr>
              <a:lnSpc>
                <a:spcPct val="200000"/>
              </a:lnSpc>
            </a:pPr>
            <a:r>
              <a:rPr lang="en-US" sz="1800" b="1" dirty="0" smtClean="0">
                <a:latin typeface="Droid Serif" panose="02020600060500020200" pitchFamily="18" charset="0"/>
                <a:ea typeface="Droid Serif" panose="02020600060500020200" pitchFamily="18" charset="0"/>
                <a:cs typeface="Droid Serif" panose="02020600060500020200" pitchFamily="18" charset="0"/>
              </a:rPr>
              <a:t>Topic: </a:t>
            </a:r>
            <a:r>
              <a:rPr lang="en-US" sz="1800" dirty="0" smtClean="0">
                <a:latin typeface="Droid Serif" panose="02020600060500020200" pitchFamily="18" charset="0"/>
                <a:ea typeface="Droid Serif" panose="02020600060500020200" pitchFamily="18" charset="0"/>
                <a:cs typeface="Droid Serif" panose="02020600060500020200" pitchFamily="18" charset="0"/>
              </a:rPr>
              <a:t>Greetings and Sports</a:t>
            </a:r>
          </a:p>
          <a:p>
            <a:pPr>
              <a:lnSpc>
                <a:spcPct val="200000"/>
              </a:lnSpc>
            </a:pPr>
            <a:r>
              <a:rPr lang="en-US" sz="1800" b="1" dirty="0" smtClean="0">
                <a:latin typeface="Droid Serif" panose="02020600060500020200" pitchFamily="18" charset="0"/>
                <a:ea typeface="Droid Serif" panose="02020600060500020200" pitchFamily="18" charset="0"/>
                <a:cs typeface="Droid Serif" panose="02020600060500020200" pitchFamily="18" charset="0"/>
              </a:rPr>
              <a:t>Feature: </a:t>
            </a:r>
            <a:r>
              <a:rPr lang="en-US" sz="1800" dirty="0" smtClean="0">
                <a:latin typeface="Droid Serif" panose="02020600060500020200" pitchFamily="18" charset="0"/>
                <a:ea typeface="Droid Serif" panose="02020600060500020200" pitchFamily="18" charset="0"/>
                <a:cs typeface="Droid Serif" panose="02020600060500020200" pitchFamily="18" charset="0"/>
              </a:rPr>
              <a:t>Word2Vec</a:t>
            </a:r>
            <a:endParaRPr lang="en-US" sz="1800" dirty="0">
              <a:latin typeface="Droid Serif" panose="02020600060500020200" pitchFamily="18" charset="0"/>
              <a:ea typeface="Droid Serif" panose="02020600060500020200" pitchFamily="18" charset="0"/>
              <a:cs typeface="Droid Serif" panose="02020600060500020200" pitchFamily="18" charset="0"/>
            </a:endParaRPr>
          </a:p>
        </p:txBody>
      </p:sp>
      <p:sp>
        <p:nvSpPr>
          <p:cNvPr id="4" name="TextBox 3"/>
          <p:cNvSpPr txBox="1"/>
          <p:nvPr/>
        </p:nvSpPr>
        <p:spPr>
          <a:xfrm>
            <a:off x="3629890" y="426607"/>
            <a:ext cx="2112819" cy="584775"/>
          </a:xfrm>
          <a:prstGeom prst="rect">
            <a:avLst/>
          </a:prstGeom>
          <a:noFill/>
        </p:spPr>
        <p:txBody>
          <a:bodyPr wrap="square" rtlCol="0">
            <a:spAutoFit/>
          </a:bodyPr>
          <a:lstStyle/>
          <a:p>
            <a:r>
              <a:rPr lang="en-US" sz="3200" b="1" dirty="0" smtClean="0">
                <a:solidFill>
                  <a:srgbClr val="1C4587"/>
                </a:solidFill>
                <a:latin typeface="Droid Serif" panose="02020600060500020200" pitchFamily="18" charset="0"/>
                <a:ea typeface="Droid Serif" panose="02020600060500020200" pitchFamily="18" charset="0"/>
                <a:cs typeface="Droid Serif" panose="02020600060500020200" pitchFamily="18" charset="0"/>
              </a:rPr>
              <a:t>DỮ LIỆU</a:t>
            </a:r>
            <a:endParaRPr lang="en-US" sz="3200" b="1" dirty="0">
              <a:solidFill>
                <a:srgbClr val="1C4587"/>
              </a:solidFill>
              <a:latin typeface="Droid Serif" panose="02020600060500020200" pitchFamily="18" charset="0"/>
              <a:ea typeface="Droid Serif" panose="02020600060500020200" pitchFamily="18" charset="0"/>
              <a:cs typeface="Droid Serif" panose="02020600060500020200" pitchFamily="18" charset="0"/>
            </a:endParaRPr>
          </a:p>
        </p:txBody>
      </p:sp>
      <p:graphicFrame>
        <p:nvGraphicFramePr>
          <p:cNvPr id="10" name="Chart 9"/>
          <p:cNvGraphicFramePr/>
          <p:nvPr>
            <p:extLst>
              <p:ext uri="{D42A27DB-BD31-4B8C-83A1-F6EECF244321}">
                <p14:modId xmlns:p14="http://schemas.microsoft.com/office/powerpoint/2010/main" val="1251123696"/>
              </p:ext>
            </p:extLst>
          </p:nvPr>
        </p:nvGraphicFramePr>
        <p:xfrm>
          <a:off x="1375062" y="2100479"/>
          <a:ext cx="2254828" cy="2667001"/>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p:cNvSpPr txBox="1"/>
          <p:nvPr/>
        </p:nvSpPr>
        <p:spPr>
          <a:xfrm>
            <a:off x="2230581" y="3364706"/>
            <a:ext cx="443345" cy="307777"/>
          </a:xfrm>
          <a:prstGeom prst="rect">
            <a:avLst/>
          </a:prstGeom>
          <a:noFill/>
        </p:spPr>
        <p:txBody>
          <a:bodyPr wrap="square" rtlCol="0">
            <a:spAutoFit/>
          </a:bodyPr>
          <a:lstStyle/>
          <a:p>
            <a:r>
              <a:rPr lang="en-US" b="1" dirty="0" smtClean="0">
                <a:solidFill>
                  <a:schemeClr val="accent1">
                    <a:lumMod val="75000"/>
                  </a:schemeClr>
                </a:solidFill>
              </a:rPr>
              <a:t>95</a:t>
            </a:r>
            <a:endParaRPr lang="en-US" b="1" dirty="0">
              <a:solidFill>
                <a:schemeClr val="accent1">
                  <a:lumMod val="75000"/>
                </a:schemeClr>
              </a:solidFill>
            </a:endParaRPr>
          </a:p>
        </p:txBody>
      </p:sp>
      <p:sp>
        <p:nvSpPr>
          <p:cNvPr id="12" name="TextBox 11"/>
          <p:cNvSpPr txBox="1"/>
          <p:nvPr/>
        </p:nvSpPr>
        <p:spPr>
          <a:xfrm>
            <a:off x="2673926" y="2115820"/>
            <a:ext cx="498763" cy="307777"/>
          </a:xfrm>
          <a:prstGeom prst="rect">
            <a:avLst/>
          </a:prstGeom>
          <a:noFill/>
        </p:spPr>
        <p:txBody>
          <a:bodyPr wrap="square" rtlCol="0">
            <a:spAutoFit/>
          </a:bodyPr>
          <a:lstStyle/>
          <a:p>
            <a:r>
              <a:rPr lang="en-US" b="1" dirty="0" smtClean="0">
                <a:solidFill>
                  <a:schemeClr val="accent2">
                    <a:lumMod val="75000"/>
                  </a:schemeClr>
                </a:solidFill>
              </a:rPr>
              <a:t>101</a:t>
            </a:r>
            <a:endParaRPr lang="en-US" b="1" dirty="0">
              <a:solidFill>
                <a:schemeClr val="accent2">
                  <a:lumMod val="75000"/>
                </a:schemeClr>
              </a:solidFill>
            </a:endParaRPr>
          </a:p>
        </p:txBody>
      </p:sp>
      <p:pic>
        <p:nvPicPr>
          <p:cNvPr id="1026" name="Picture 2" descr="Premium Vector | Summer time sport activities set sports exerci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077" y="1545758"/>
            <a:ext cx="3143141" cy="31431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Tree>
    <p:extLst>
      <p:ext uri="{BB962C8B-B14F-4D97-AF65-F5344CB8AC3E}">
        <p14:creationId xmlns:p14="http://schemas.microsoft.com/office/powerpoint/2010/main" val="115055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7" dur="500"/>
                                        <p:tgtEl>
                                          <p:spTgt spid="10">
                                            <p:graphicEl>
                                              <a:chart seriesIdx="0" categoryIdx="-4" bldStep="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11" dur="500"/>
                                        <p:tgtEl>
                                          <p:spTgt spid="10">
                                            <p:graphicEl>
                                              <a:chart seriesIdx="1" categoryIdx="-4" bldStep="series"/>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21" presetClass="entr" presetSubtype="1" fill="hold" nodeType="after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heel(1)">
                                      <p:cBhvr>
                                        <p:cTn id="22" dur="12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650834" y="2685753"/>
            <a:ext cx="8121691" cy="1159799"/>
          </a:xfrm>
          <a:prstGeom prst="rect">
            <a:avLst/>
          </a:prstGeom>
          <a:noFill/>
          <a:ln>
            <a:noFill/>
          </a:ln>
        </p:spPr>
        <p:txBody>
          <a:bodyPr lIns="91425" tIns="91425" rIns="91425" bIns="91425" anchor="b" anchorCtr="0">
            <a:noAutofit/>
          </a:bodyPr>
          <a:lstStyle/>
          <a:p>
            <a:pPr lvl="0" algn="ctr" rtl="0">
              <a:spcBef>
                <a:spcPts val="0"/>
              </a:spcBef>
              <a:buNone/>
            </a:pPr>
            <a:r>
              <a:rPr lang="en" sz="6000" dirty="0" smtClean="0"/>
              <a:t>Thank you for listening!</a:t>
            </a:r>
            <a:endParaRPr lang="en" sz="6000" dirty="0"/>
          </a:p>
        </p:txBody>
      </p:sp>
      <p:sp>
        <p:nvSpPr>
          <p:cNvPr id="556" name="Shape 556"/>
          <p:cNvSpPr/>
          <p:nvPr/>
        </p:nvSpPr>
        <p:spPr>
          <a:xfrm>
            <a:off x="4387016" y="1081132"/>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3183619" y="1750764"/>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131031" y="952966"/>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3913147" y="2446739"/>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5236" y="1239983"/>
            <a:ext cx="2098963" cy="1200329"/>
          </a:xfrm>
          <a:prstGeom prst="rect">
            <a:avLst/>
          </a:prstGeom>
          <a:noFill/>
        </p:spPr>
        <p:txBody>
          <a:bodyPr wrap="square" rtlCol="0">
            <a:spAutoFit/>
          </a:bodyPr>
          <a:lstStyle/>
          <a:p>
            <a:pPr marL="457200" indent="-457200">
              <a:lnSpc>
                <a:spcPct val="150000"/>
              </a:lnSpc>
              <a:buFont typeface="+mj-lt"/>
              <a:buAutoNum type="arabicPeriod"/>
            </a:pPr>
            <a:r>
              <a:rPr lang="en-US" sz="24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Bài</a:t>
            </a:r>
            <a:r>
              <a:rPr lang="en-US" sz="24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 </a:t>
            </a:r>
            <a:r>
              <a:rPr lang="en-US" sz="24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toán</a:t>
            </a:r>
            <a:endParaRPr lang="en-US" sz="24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endParaRPr>
          </a:p>
          <a:p>
            <a:pPr marL="457200" indent="-457200">
              <a:lnSpc>
                <a:spcPct val="150000"/>
              </a:lnSpc>
              <a:buFont typeface="+mj-lt"/>
              <a:buAutoNum type="arabicPeriod"/>
            </a:pPr>
            <a:r>
              <a:rPr lang="en-US" sz="24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Demo</a:t>
            </a:r>
            <a:endParaRPr lang="en-US" sz="2400" b="1" dirty="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6" name="TextBox 5"/>
          <p:cNvSpPr txBox="1"/>
          <p:nvPr/>
        </p:nvSpPr>
        <p:spPr>
          <a:xfrm>
            <a:off x="3054928" y="325582"/>
            <a:ext cx="3089564" cy="584775"/>
          </a:xfrm>
          <a:prstGeom prst="rect">
            <a:avLst/>
          </a:prstGeom>
          <a:noFill/>
        </p:spPr>
        <p:txBody>
          <a:bodyPr wrap="square" rtlCol="0">
            <a:spAutoFit/>
          </a:bodyPr>
          <a:lstStyle/>
          <a:p>
            <a:r>
              <a:rPr lang="en-US" sz="32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NỘI DUNG</a:t>
            </a:r>
            <a:endParaRPr lang="en-US" sz="3200" b="1" dirty="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7" name="Picture 2" descr="Download Square Area Icons Creativity Thought Computer HQ PNG Image |  FreePNGImg"/>
          <p:cNvPicPr>
            <a:picLocks noChangeAspect="1" noChangeArrowheads="1"/>
          </p:cNvPicPr>
          <p:nvPr/>
        </p:nvPicPr>
        <p:blipFill rotWithShape="1">
          <a:blip r:embed="rId2">
            <a:extLst>
              <a:ext uri="{28A0092B-C50C-407E-A947-70E740481C1C}">
                <a14:useLocalDpi xmlns:a14="http://schemas.microsoft.com/office/drawing/2010/main" val="0"/>
              </a:ext>
            </a:extLst>
          </a:blip>
          <a:srcRect b="1845"/>
          <a:stretch/>
        </p:blipFill>
        <p:spPr bwMode="auto">
          <a:xfrm>
            <a:off x="2819193" y="1915586"/>
            <a:ext cx="3325299" cy="25802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46" y="155409"/>
            <a:ext cx="912630" cy="613174"/>
          </a:xfrm>
          <a:prstGeom prst="rect">
            <a:avLst/>
          </a:prstGeom>
        </p:spPr>
      </p:pic>
    </p:spTree>
    <p:extLst>
      <p:ext uri="{BB962C8B-B14F-4D97-AF65-F5344CB8AC3E}">
        <p14:creationId xmlns:p14="http://schemas.microsoft.com/office/powerpoint/2010/main" val="23564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6818" y="422563"/>
            <a:ext cx="2313709" cy="646331"/>
          </a:xfrm>
          <a:prstGeom prst="rect">
            <a:avLst/>
          </a:prstGeom>
          <a:noFill/>
        </p:spPr>
        <p:txBody>
          <a:bodyPr wrap="square" rtlCol="0">
            <a:spAutoFit/>
          </a:bodyPr>
          <a:lstStyle/>
          <a:p>
            <a:r>
              <a:rPr lang="en-US" sz="36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VẤN ĐỀ</a:t>
            </a:r>
            <a:endParaRPr lang="en-US" sz="36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4" name="Rectangle 3"/>
          <p:cNvSpPr/>
          <p:nvPr/>
        </p:nvSpPr>
        <p:spPr>
          <a:xfrm>
            <a:off x="779246" y="1068894"/>
            <a:ext cx="7581972" cy="3462486"/>
          </a:xfrm>
          <a:prstGeom prst="rect">
            <a:avLst/>
          </a:prstGeom>
        </p:spPr>
        <p:txBody>
          <a:bodyPr wrap="square">
            <a:spAutoFit/>
          </a:bodyPr>
          <a:lstStyle/>
          <a:p>
            <a:pPr>
              <a:lnSpc>
                <a:spcPct val="150000"/>
              </a:lnSpc>
            </a:pPr>
            <a:r>
              <a:rPr lang="vi-VN" sz="1800" b="1" dirty="0">
                <a:solidFill>
                  <a:srgbClr val="3D3D3D"/>
                </a:solidFill>
                <a:latin typeface="Droid Serif" panose="02020600060500020200" pitchFamily="18" charset="0"/>
                <a:ea typeface="Droid Serif" panose="02020600060500020200" pitchFamily="18" charset="0"/>
                <a:cs typeface="Droid Serif" panose="02020600060500020200" pitchFamily="18" charset="0"/>
              </a:rPr>
              <a:t>Bài </a:t>
            </a:r>
            <a:r>
              <a:rPr lang="vi-VN" sz="1800" b="1"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toán </a:t>
            </a:r>
            <a:r>
              <a:rPr lang="vi-VN" sz="1800" b="1" dirty="0">
                <a:solidFill>
                  <a:srgbClr val="3D3D3D"/>
                </a:solidFill>
                <a:latin typeface="Droid Serif" panose="02020600060500020200" pitchFamily="18" charset="0"/>
                <a:ea typeface="Droid Serif" panose="02020600060500020200" pitchFamily="18" charset="0"/>
                <a:cs typeface="Droid Serif" panose="02020600060500020200" pitchFamily="18" charset="0"/>
              </a:rPr>
              <a:t>dự đoán </a:t>
            </a:r>
            <a:r>
              <a:rPr lang="vi-VN" sz="1800" b="1"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từ</a:t>
            </a:r>
            <a:endParaRPr lang="en-US" sz="1800" b="1"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endParaRPr>
          </a:p>
          <a:p>
            <a:pPr marL="285750" indent="-285750">
              <a:lnSpc>
                <a:spcPct val="200000"/>
              </a:lnSpc>
              <a:buFont typeface="Arial" panose="020B0604020202020204" pitchFamily="34" charset="0"/>
              <a:buChar char="•"/>
            </a:pPr>
            <a:r>
              <a:rPr lang="vi-VN" sz="1600" dirty="0">
                <a:latin typeface="Droid Serif" panose="02020600060500020200" pitchFamily="18" charset="0"/>
                <a:ea typeface="Droid Serif" panose="02020600060500020200" pitchFamily="18" charset="0"/>
                <a:cs typeface="Droid Serif" panose="02020600060500020200" pitchFamily="18" charset="0"/>
              </a:rPr>
              <a:t>Con người không bắt đầu suy nghĩ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từ </a:t>
            </a:r>
            <a:r>
              <a:rPr lang="vi-VN" sz="1600" dirty="0">
                <a:latin typeface="Droid Serif" panose="02020600060500020200" pitchFamily="18" charset="0"/>
                <a:ea typeface="Droid Serif" panose="02020600060500020200" pitchFamily="18" charset="0"/>
                <a:cs typeface="Droid Serif" panose="02020600060500020200" pitchFamily="18" charset="0"/>
              </a:rPr>
              <a:t>đầu tại tất cả các thời điểm. </a:t>
            </a:r>
            <a:endParaRPr lang="en-US" sz="1600" dirty="0" smtClean="0">
              <a:latin typeface="Droid Serif" panose="02020600060500020200" pitchFamily="18" charset="0"/>
              <a:ea typeface="Droid Serif" panose="02020600060500020200" pitchFamily="18" charset="0"/>
              <a:cs typeface="Droid Serif" panose="02020600060500020200" pitchFamily="18" charset="0"/>
            </a:endParaRPr>
          </a:p>
          <a:p>
            <a:pPr marL="285750" indent="-285750">
              <a:lnSpc>
                <a:spcPct val="200000"/>
              </a:lnSpc>
              <a:buFont typeface="Arial" panose="020B0604020202020204" pitchFamily="34" charset="0"/>
              <a:buChar char="•"/>
            </a:pPr>
            <a:r>
              <a:rPr lang="en-US" sz="1600" dirty="0" smtClean="0">
                <a:latin typeface="Droid Serif" panose="02020600060500020200" pitchFamily="18" charset="0"/>
                <a:ea typeface="Droid Serif" panose="02020600060500020200" pitchFamily="18" charset="0"/>
                <a:cs typeface="Droid Serif" panose="02020600060500020200" pitchFamily="18" charset="0"/>
              </a:rPr>
              <a:t>M</a:t>
            </a:r>
            <a:r>
              <a:rPr lang="vi-VN" sz="1600" dirty="0" smtClean="0">
                <a:latin typeface="Droid Serif" panose="02020600060500020200" pitchFamily="18" charset="0"/>
                <a:ea typeface="Droid Serif" panose="02020600060500020200" pitchFamily="18" charset="0"/>
                <a:cs typeface="Droid Serif" panose="02020600060500020200" pitchFamily="18" charset="0"/>
              </a:rPr>
              <a:t>ỗi </a:t>
            </a:r>
            <a:r>
              <a:rPr lang="vi-VN" sz="1600" dirty="0">
                <a:latin typeface="Droid Serif" panose="02020600060500020200" pitchFamily="18" charset="0"/>
                <a:ea typeface="Droid Serif" panose="02020600060500020200" pitchFamily="18" charset="0"/>
                <a:cs typeface="Droid Serif" panose="02020600060500020200" pitchFamily="18" charset="0"/>
              </a:rPr>
              <a:t>chữ ở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đây</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được</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hiểu</a:t>
            </a:r>
            <a:r>
              <a:rPr lang="vi-VN"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vì</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các </a:t>
            </a:r>
            <a:r>
              <a:rPr lang="vi-VN" sz="1600" dirty="0">
                <a:latin typeface="Droid Serif" panose="02020600060500020200" pitchFamily="18" charset="0"/>
                <a:ea typeface="Droid Serif" panose="02020600060500020200" pitchFamily="18" charset="0"/>
                <a:cs typeface="Droid Serif" panose="02020600060500020200" pitchFamily="18" charset="0"/>
              </a:rPr>
              <a:t>chữ trước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đó</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đã</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được</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học</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hiểu</a:t>
            </a:r>
            <a:r>
              <a:rPr lang="en-US" sz="1600" dirty="0" smtClean="0">
                <a:latin typeface="Droid Serif" panose="02020600060500020200" pitchFamily="18" charset="0"/>
                <a:ea typeface="Droid Serif" panose="02020600060500020200" pitchFamily="18" charset="0"/>
                <a:cs typeface="Droid Serif" panose="02020600060500020200" pitchFamily="18" charset="0"/>
              </a:rPr>
              <a:t>.</a:t>
            </a:r>
          </a:p>
          <a:p>
            <a:pPr marL="285750" indent="-285750">
              <a:lnSpc>
                <a:spcPct val="200000"/>
              </a:lnSpc>
              <a:buFont typeface="Symbol" panose="05050102010706020507" pitchFamily="18" charset="2"/>
              <a:buChar char="Þ"/>
            </a:pPr>
            <a:r>
              <a:rPr lang="en-US" sz="1600" dirty="0" smtClean="0">
                <a:latin typeface="Droid Serif" panose="02020600060500020200" pitchFamily="18" charset="0"/>
                <a:ea typeface="Droid Serif" panose="02020600060500020200" pitchFamily="18" charset="0"/>
                <a:cs typeface="Droid Serif" panose="02020600060500020200" pitchFamily="18" charset="0"/>
              </a:rPr>
              <a:t>T</a:t>
            </a:r>
            <a:r>
              <a:rPr lang="vi-VN" sz="1600" dirty="0" smtClean="0">
                <a:latin typeface="Droid Serif" panose="02020600060500020200" pitchFamily="18" charset="0"/>
                <a:ea typeface="Droid Serif" panose="02020600060500020200" pitchFamily="18" charset="0"/>
                <a:cs typeface="Droid Serif" panose="02020600060500020200" pitchFamily="18" charset="0"/>
              </a:rPr>
              <a:t>ư </a:t>
            </a:r>
            <a:r>
              <a:rPr lang="vi-VN" sz="1600" dirty="0">
                <a:latin typeface="Droid Serif" panose="02020600060500020200" pitchFamily="18" charset="0"/>
                <a:ea typeface="Droid Serif" panose="02020600060500020200" pitchFamily="18" charset="0"/>
                <a:cs typeface="Droid Serif" panose="02020600060500020200" pitchFamily="18" charset="0"/>
              </a:rPr>
              <a:t>duy đã có một bộ nhớ để lưu lại những gì diễn ra trước đó</a:t>
            </a:r>
            <a:r>
              <a:rPr lang="vi-VN" sz="1600" dirty="0" smtClean="0">
                <a:latin typeface="Droid Serif" panose="02020600060500020200" pitchFamily="18" charset="0"/>
                <a:ea typeface="Droid Serif" panose="02020600060500020200" pitchFamily="18" charset="0"/>
                <a:cs typeface="Droid Serif" panose="02020600060500020200" pitchFamily="18" charset="0"/>
              </a:rPr>
              <a:t>.</a:t>
            </a:r>
            <a:endParaRPr lang="en-US" sz="1600" dirty="0" smtClean="0">
              <a:latin typeface="Droid Serif" panose="02020600060500020200" pitchFamily="18" charset="0"/>
              <a:ea typeface="Droid Serif" panose="02020600060500020200" pitchFamily="18" charset="0"/>
              <a:cs typeface="Droid Serif" panose="02020600060500020200" pitchFamily="18" charset="0"/>
            </a:endParaRPr>
          </a:p>
          <a:p>
            <a:pPr marL="342900" indent="-342900">
              <a:lnSpc>
                <a:spcPct val="200000"/>
              </a:lnSpc>
              <a:buFont typeface="Symbol" panose="05050102010706020507" pitchFamily="18" charset="2"/>
              <a:buChar char="Þ"/>
            </a:pPr>
            <a:r>
              <a:rPr lang="vi-VN" sz="1600" dirty="0">
                <a:solidFill>
                  <a:srgbClr val="C00000"/>
                </a:solidFill>
                <a:latin typeface="Droid Serif" panose="02020600060500020200" pitchFamily="18" charset="0"/>
                <a:ea typeface="Droid Serif" panose="02020600060500020200" pitchFamily="18" charset="0"/>
                <a:cs typeface="Droid Serif" panose="02020600060500020200" pitchFamily="18" charset="0"/>
              </a:rPr>
              <a:t>Mạng nơ-ron hồi quy (Recurrent Neural Network) sinh ra để giải quyết vấn đề đó. Mạng này chứa các vòng lặp bên trong cho phép thông tin có thể lưu lại được.</a:t>
            </a:r>
            <a:endParaRPr lang="en-US" sz="1600" dirty="0">
              <a:solidFill>
                <a:srgbClr val="C00000"/>
              </a:solidFill>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153873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3236" y="459616"/>
            <a:ext cx="1704109" cy="646331"/>
          </a:xfrm>
          <a:prstGeom prst="rect">
            <a:avLst/>
          </a:prstGeom>
          <a:noFill/>
        </p:spPr>
        <p:txBody>
          <a:bodyPr wrap="square" rtlCol="0">
            <a:spAutoFit/>
          </a:bodyPr>
          <a:lstStyle/>
          <a:p>
            <a:r>
              <a:rPr lang="en-US" sz="36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RNN</a:t>
            </a:r>
            <a:endParaRPr lang="en-US" sz="36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pic>
        <p:nvPicPr>
          <p:cNvPr id="3074" name="Picture 2" descr="https://colah.github.io/posts/2015-08-Understanding-LSTMs/img/RNN-unrol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966" y="2748064"/>
            <a:ext cx="6152355" cy="16165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64178" y="1187203"/>
            <a:ext cx="7487932"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US" sz="1800" dirty="0">
                <a:latin typeface="Droid Serif" panose="02020600060500020200" pitchFamily="18" charset="0"/>
                <a:ea typeface="Droid Serif" panose="02020600060500020200" pitchFamily="18" charset="0"/>
                <a:cs typeface="Droid Serif" panose="02020600060500020200" pitchFamily="18" charset="0"/>
              </a:rPr>
              <a:t>RNN </a:t>
            </a:r>
            <a:r>
              <a:rPr lang="en-US" sz="1800" dirty="0" err="1">
                <a:latin typeface="Droid Serif" panose="02020600060500020200" pitchFamily="18" charset="0"/>
                <a:ea typeface="Droid Serif" panose="02020600060500020200" pitchFamily="18" charset="0"/>
                <a:cs typeface="Droid Serif" panose="02020600060500020200" pitchFamily="18" charset="0"/>
              </a:rPr>
              <a:t>có</a:t>
            </a:r>
            <a:r>
              <a:rPr lang="en-US" sz="1800" dirty="0">
                <a:latin typeface="Droid Serif" panose="02020600060500020200" pitchFamily="18" charset="0"/>
                <a:ea typeface="Droid Serif" panose="02020600060500020200" pitchFamily="18" charset="0"/>
                <a:cs typeface="Droid Serif" panose="02020600060500020200" pitchFamily="18" charset="0"/>
              </a:rPr>
              <a:t> </a:t>
            </a:r>
            <a:r>
              <a:rPr lang="en-US" sz="1800" dirty="0" err="1">
                <a:latin typeface="Droid Serif" panose="02020600060500020200" pitchFamily="18" charset="0"/>
                <a:ea typeface="Droid Serif" panose="02020600060500020200" pitchFamily="18" charset="0"/>
                <a:cs typeface="Droid Serif" panose="02020600060500020200" pitchFamily="18" charset="0"/>
              </a:rPr>
              <a:t>thể</a:t>
            </a:r>
            <a:r>
              <a:rPr lang="en-US" sz="1800" dirty="0">
                <a:latin typeface="Droid Serif" panose="02020600060500020200" pitchFamily="18" charset="0"/>
                <a:ea typeface="Droid Serif" panose="02020600060500020200" pitchFamily="18" charset="0"/>
                <a:cs typeface="Droid Serif" panose="02020600060500020200" pitchFamily="18" charset="0"/>
              </a:rPr>
              <a:t> </a:t>
            </a:r>
            <a:r>
              <a:rPr lang="en-US" sz="1800" dirty="0" err="1">
                <a:latin typeface="Droid Serif" panose="02020600060500020200" pitchFamily="18" charset="0"/>
                <a:ea typeface="Droid Serif" panose="02020600060500020200" pitchFamily="18" charset="0"/>
                <a:cs typeface="Droid Serif" panose="02020600060500020200" pitchFamily="18" charset="0"/>
              </a:rPr>
              <a:t>xử</a:t>
            </a:r>
            <a:r>
              <a:rPr lang="en-US" sz="1800" dirty="0">
                <a:latin typeface="Droid Serif" panose="02020600060500020200" pitchFamily="18" charset="0"/>
                <a:ea typeface="Droid Serif" panose="02020600060500020200" pitchFamily="18" charset="0"/>
                <a:cs typeface="Droid Serif" panose="02020600060500020200" pitchFamily="18" charset="0"/>
              </a:rPr>
              <a:t> </a:t>
            </a:r>
            <a:r>
              <a:rPr lang="en-US" sz="1800" dirty="0" err="1">
                <a:latin typeface="Droid Serif" panose="02020600060500020200" pitchFamily="18" charset="0"/>
                <a:ea typeface="Droid Serif" panose="02020600060500020200" pitchFamily="18" charset="0"/>
                <a:cs typeface="Droid Serif" panose="02020600060500020200" pitchFamily="18" charset="0"/>
              </a:rPr>
              <a:t>lý</a:t>
            </a:r>
            <a:r>
              <a:rPr lang="en-US" sz="1800" dirty="0">
                <a:latin typeface="Droid Serif" panose="02020600060500020200" pitchFamily="18" charset="0"/>
                <a:ea typeface="Droid Serif" panose="02020600060500020200" pitchFamily="18" charset="0"/>
                <a:cs typeface="Droid Serif" panose="02020600060500020200" pitchFamily="18" charset="0"/>
              </a:rPr>
              <a:t> </a:t>
            </a:r>
            <a:r>
              <a:rPr lang="en-US" sz="1800" dirty="0" err="1">
                <a:latin typeface="Droid Serif" panose="02020600060500020200" pitchFamily="18" charset="0"/>
                <a:ea typeface="Droid Serif" panose="02020600060500020200" pitchFamily="18" charset="0"/>
                <a:cs typeface="Droid Serif" panose="02020600060500020200" pitchFamily="18" charset="0"/>
              </a:rPr>
              <a:t>thông</a:t>
            </a:r>
            <a:r>
              <a:rPr lang="en-US" sz="1800" dirty="0">
                <a:latin typeface="Droid Serif" panose="02020600060500020200" pitchFamily="18" charset="0"/>
                <a:ea typeface="Droid Serif" panose="02020600060500020200" pitchFamily="18" charset="0"/>
                <a:cs typeface="Droid Serif" panose="02020600060500020200" pitchFamily="18" charset="0"/>
              </a:rPr>
              <a:t> tin </a:t>
            </a:r>
            <a:r>
              <a:rPr lang="en-US" sz="1800" dirty="0" err="1">
                <a:latin typeface="Droid Serif" panose="02020600060500020200" pitchFamily="18" charset="0"/>
                <a:ea typeface="Droid Serif" panose="02020600060500020200" pitchFamily="18" charset="0"/>
                <a:cs typeface="Droid Serif" panose="02020600060500020200" pitchFamily="18" charset="0"/>
              </a:rPr>
              <a:t>dạng</a:t>
            </a:r>
            <a:r>
              <a:rPr lang="en-US" sz="1800" dirty="0">
                <a:latin typeface="Droid Serif" panose="02020600060500020200" pitchFamily="18" charset="0"/>
                <a:ea typeface="Droid Serif" panose="02020600060500020200" pitchFamily="18" charset="0"/>
                <a:cs typeface="Droid Serif" panose="02020600060500020200" pitchFamily="18" charset="0"/>
              </a:rPr>
              <a:t> </a:t>
            </a:r>
            <a:r>
              <a:rPr lang="en-US" sz="1800" dirty="0" err="1">
                <a:latin typeface="Droid Serif" panose="02020600060500020200" pitchFamily="18" charset="0"/>
                <a:ea typeface="Droid Serif" panose="02020600060500020200" pitchFamily="18" charset="0"/>
                <a:cs typeface="Droid Serif" panose="02020600060500020200" pitchFamily="18" charset="0"/>
              </a:rPr>
              <a:t>chuỗi</a:t>
            </a:r>
            <a:r>
              <a:rPr lang="en-US" sz="1800" dirty="0">
                <a:latin typeface="Droid Serif" panose="02020600060500020200" pitchFamily="18" charset="0"/>
                <a:ea typeface="Droid Serif" panose="02020600060500020200" pitchFamily="18" charset="0"/>
                <a:cs typeface="Droid Serif" panose="02020600060500020200" pitchFamily="18" charset="0"/>
              </a:rPr>
              <a:t> (sequence/ time-series).</a:t>
            </a:r>
          </a:p>
          <a:p>
            <a:pPr marL="285750" indent="-285750">
              <a:lnSpc>
                <a:spcPct val="150000"/>
              </a:lnSpc>
              <a:buFont typeface="Arial" panose="020B0604020202020204" pitchFamily="34" charset="0"/>
              <a:buChar char="•"/>
            </a:pPr>
            <a:r>
              <a:rPr lang="vi-VN" sz="1800" dirty="0" smtClean="0">
                <a:latin typeface="Droid Serif" panose="02020600060500020200" pitchFamily="18" charset="0"/>
                <a:ea typeface="Droid Serif" panose="02020600060500020200" pitchFamily="18" charset="0"/>
                <a:cs typeface="Droid Serif" panose="02020600060500020200" pitchFamily="18" charset="0"/>
              </a:rPr>
              <a:t>Một </a:t>
            </a:r>
            <a:r>
              <a:rPr lang="vi-VN" sz="1800" dirty="0">
                <a:latin typeface="Droid Serif" panose="02020600060500020200" pitchFamily="18" charset="0"/>
                <a:ea typeface="Droid Serif" panose="02020600060500020200" pitchFamily="18" charset="0"/>
                <a:cs typeface="Droid Serif" panose="02020600060500020200" pitchFamily="18" charset="0"/>
              </a:rPr>
              <a:t>vòng lặp cho phép thông tin có thể được truyền từ bước này </a:t>
            </a:r>
            <a:r>
              <a:rPr lang="vi-VN" sz="1800" dirty="0" smtClean="0">
                <a:latin typeface="Droid Serif" panose="02020600060500020200" pitchFamily="18" charset="0"/>
                <a:ea typeface="Droid Serif" panose="02020600060500020200" pitchFamily="18" charset="0"/>
                <a:cs typeface="Droid Serif" panose="02020600060500020200" pitchFamily="18" charset="0"/>
              </a:rPr>
              <a:t>qua </a:t>
            </a:r>
            <a:r>
              <a:rPr lang="vi-VN" sz="1800" dirty="0">
                <a:latin typeface="Droid Serif" panose="02020600060500020200" pitchFamily="18" charset="0"/>
                <a:ea typeface="Droid Serif" panose="02020600060500020200" pitchFamily="18" charset="0"/>
                <a:cs typeface="Droid Serif" panose="02020600060500020200" pitchFamily="18" charset="0"/>
              </a:rPr>
              <a:t>bước khác của mạng nơ-ron.</a:t>
            </a:r>
            <a:endParaRPr lang="en-US" sz="1800" dirty="0">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377680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6543" y="377536"/>
            <a:ext cx="2313709" cy="646331"/>
          </a:xfrm>
          <a:prstGeom prst="rect">
            <a:avLst/>
          </a:prstGeom>
          <a:noFill/>
        </p:spPr>
        <p:txBody>
          <a:bodyPr wrap="square" rtlCol="0">
            <a:spAutoFit/>
          </a:bodyPr>
          <a:lstStyle/>
          <a:p>
            <a:r>
              <a:rPr lang="en-US" sz="36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VẤN ĐỀ</a:t>
            </a:r>
            <a:endParaRPr lang="en-US" sz="36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4" name="Rectangle 3"/>
          <p:cNvSpPr/>
          <p:nvPr/>
        </p:nvSpPr>
        <p:spPr>
          <a:xfrm>
            <a:off x="734289" y="960152"/>
            <a:ext cx="7800112" cy="2054409"/>
          </a:xfrm>
          <a:prstGeom prst="rect">
            <a:avLst/>
          </a:prstGeom>
        </p:spPr>
        <p:txBody>
          <a:bodyPr wrap="square">
            <a:spAutoFit/>
          </a:bodyPr>
          <a:lstStyle/>
          <a:p>
            <a:pPr>
              <a:lnSpc>
                <a:spcPct val="150000"/>
              </a:lnSpc>
            </a:pPr>
            <a:r>
              <a:rPr lang="vi-VN" sz="1700" b="1" dirty="0">
                <a:solidFill>
                  <a:srgbClr val="3D3D3D"/>
                </a:solidFill>
                <a:latin typeface="Droid Serif" panose="02020600060500020200" pitchFamily="18" charset="0"/>
                <a:ea typeface="Droid Serif" panose="02020600060500020200" pitchFamily="18" charset="0"/>
                <a:cs typeface="Droid Serif" panose="02020600060500020200" pitchFamily="18" charset="0"/>
              </a:rPr>
              <a:t>Bài </a:t>
            </a:r>
            <a:r>
              <a:rPr lang="vi-VN" sz="1700" b="1"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toán </a:t>
            </a:r>
            <a:r>
              <a:rPr lang="vi-VN" sz="1700" b="1" dirty="0">
                <a:solidFill>
                  <a:srgbClr val="3D3D3D"/>
                </a:solidFill>
                <a:latin typeface="Droid Serif" panose="02020600060500020200" pitchFamily="18" charset="0"/>
                <a:ea typeface="Droid Serif" panose="02020600060500020200" pitchFamily="18" charset="0"/>
                <a:cs typeface="Droid Serif" panose="02020600060500020200" pitchFamily="18" charset="0"/>
              </a:rPr>
              <a:t>dự đoán </a:t>
            </a:r>
            <a:r>
              <a:rPr lang="vi-VN" sz="1700" b="1"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rPr>
              <a:t>từ</a:t>
            </a:r>
            <a:endParaRPr lang="en-US" sz="1700" b="1" dirty="0" smtClean="0">
              <a:solidFill>
                <a:srgbClr val="3D3D3D"/>
              </a:solidFill>
              <a:latin typeface="Droid Serif" panose="02020600060500020200" pitchFamily="18" charset="0"/>
              <a:ea typeface="Droid Serif" panose="02020600060500020200" pitchFamily="18" charset="0"/>
              <a:cs typeface="Droid Serif" panose="02020600060500020200" pitchFamily="18" charset="0"/>
            </a:endParaRPr>
          </a:p>
          <a:p>
            <a:pPr marL="285750" indent="-285750">
              <a:lnSpc>
                <a:spcPct val="150000"/>
              </a:lnSpc>
              <a:buFont typeface="Arial" panose="020B0604020202020204" pitchFamily="34" charset="0"/>
              <a:buChar char="•"/>
            </a:pPr>
            <a:r>
              <a:rPr lang="vi-VN" sz="1600" dirty="0" smtClean="0">
                <a:solidFill>
                  <a:schemeClr val="tx1"/>
                </a:solidFill>
                <a:latin typeface="Droid Serif" panose="02020600060500020200" pitchFamily="18" charset="0"/>
                <a:ea typeface="Droid Serif" panose="02020600060500020200" pitchFamily="18" charset="0"/>
                <a:cs typeface="Droid Serif" panose="02020600060500020200" pitchFamily="18" charset="0"/>
              </a:rPr>
              <a:t>“</a:t>
            </a:r>
            <a:r>
              <a:rPr lang="vi-VN" sz="1600" dirty="0">
                <a:solidFill>
                  <a:schemeClr val="tx1"/>
                </a:solidFill>
                <a:latin typeface="Droid Serif" panose="02020600060500020200" pitchFamily="18" charset="0"/>
                <a:ea typeface="Droid Serif" panose="02020600060500020200" pitchFamily="18" charset="0"/>
                <a:cs typeface="Droid Serif" panose="02020600060500020200" pitchFamily="18" charset="0"/>
              </a:rPr>
              <a:t>Mặt trời mọc ở hướng </a:t>
            </a:r>
            <a:r>
              <a:rPr lang="vi-VN" sz="1600" dirty="0" smtClean="0">
                <a:solidFill>
                  <a:schemeClr val="tx1"/>
                </a:solidFill>
                <a:latin typeface="Droid Serif" panose="02020600060500020200" pitchFamily="18" charset="0"/>
                <a:ea typeface="Droid Serif" panose="02020600060500020200" pitchFamily="18" charset="0"/>
                <a:cs typeface="Droid Serif" panose="02020600060500020200" pitchFamily="18" charset="0"/>
              </a:rPr>
              <a:t>…”</a:t>
            </a:r>
            <a:r>
              <a:rPr lang="en-US" sz="1600" dirty="0" smtClean="0">
                <a:solidFill>
                  <a:schemeClr val="tx1"/>
                </a:solidFill>
                <a:latin typeface="Droid Serif" panose="02020600060500020200" pitchFamily="18" charset="0"/>
                <a:ea typeface="Droid Serif" panose="02020600060500020200" pitchFamily="18" charset="0"/>
                <a:cs typeface="Droid Serif" panose="02020600060500020200" pitchFamily="18" charset="0"/>
              </a:rPr>
              <a:t> =&gt; </a:t>
            </a:r>
            <a:r>
              <a:rPr lang="en-US" sz="1600" i="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Đ</a:t>
            </a:r>
            <a:r>
              <a:rPr lang="vi-VN" sz="1600" i="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ông</a:t>
            </a:r>
            <a:r>
              <a:rPr lang="en-US" sz="1600" i="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 =&gt; </a:t>
            </a:r>
            <a:r>
              <a:rPr lang="en-US" sz="1600" b="1" dirty="0" smtClean="0">
                <a:solidFill>
                  <a:srgbClr val="C00000"/>
                </a:solidFill>
                <a:latin typeface="Droid Serif" panose="02020600060500020200" pitchFamily="18" charset="0"/>
                <a:ea typeface="Droid Serif" panose="02020600060500020200" pitchFamily="18" charset="0"/>
                <a:cs typeface="Droid Serif" panose="02020600060500020200" pitchFamily="18" charset="0"/>
              </a:rPr>
              <a:t>Short Term Memory</a:t>
            </a:r>
            <a:endParaRPr lang="en-US" sz="2000" i="1" dirty="0" smtClean="0">
              <a:solidFill>
                <a:srgbClr val="C00000"/>
              </a:solidFill>
              <a:latin typeface="Droid Serif" panose="02020600060500020200" pitchFamily="18" charset="0"/>
              <a:ea typeface="Droid Serif" panose="02020600060500020200" pitchFamily="18" charset="0"/>
              <a:cs typeface="Droid Serif" panose="02020600060500020200" pitchFamily="18" charset="0"/>
            </a:endParaRPr>
          </a:p>
          <a:p>
            <a:pPr marL="285750" indent="-285750">
              <a:lnSpc>
                <a:spcPct val="150000"/>
              </a:lnSpc>
              <a:buFont typeface="Arial" panose="020B0604020202020204" pitchFamily="34" charset="0"/>
              <a:buChar char="•"/>
            </a:pPr>
            <a:r>
              <a:rPr lang="vi-VN" sz="1600" dirty="0" smtClean="0">
                <a:latin typeface="Droid Serif" panose="02020600060500020200" pitchFamily="18" charset="0"/>
                <a:ea typeface="Droid Serif" panose="02020600060500020200" pitchFamily="18" charset="0"/>
                <a:cs typeface="Droid Serif" panose="02020600060500020200" pitchFamily="18" charset="0"/>
              </a:rPr>
              <a:t>“</a:t>
            </a:r>
            <a:r>
              <a:rPr lang="vi-VN" sz="1600" dirty="0">
                <a:latin typeface="Droid Serif" panose="02020600060500020200" pitchFamily="18" charset="0"/>
                <a:ea typeface="Droid Serif" panose="02020600060500020200" pitchFamily="18" charset="0"/>
                <a:cs typeface="Droid Serif" panose="02020600060500020200" pitchFamily="18" charset="0"/>
              </a:rPr>
              <a:t>Tôi là người Việt Nam. Tôi đang sống ở nước ngoài. Tôi có thể nói trôi chảy tiếng …” </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=&gt; </a:t>
            </a:r>
            <a:r>
              <a:rPr lang="en-US" sz="2000" i="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 </a:t>
            </a:r>
            <a:r>
              <a:rPr lang="en-US" sz="1600" i="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=&gt; </a:t>
            </a:r>
            <a:r>
              <a:rPr lang="en-US" sz="1600" b="1" dirty="0" smtClean="0">
                <a:solidFill>
                  <a:srgbClr val="C00000"/>
                </a:solidFill>
                <a:latin typeface="Droid Serif" panose="02020600060500020200" pitchFamily="18" charset="0"/>
                <a:ea typeface="Droid Serif" panose="02020600060500020200" pitchFamily="18" charset="0"/>
                <a:cs typeface="Droid Serif" panose="02020600060500020200" pitchFamily="18" charset="0"/>
              </a:rPr>
              <a:t>Long </a:t>
            </a:r>
            <a:r>
              <a:rPr lang="en-US" sz="1600" b="1" dirty="0">
                <a:solidFill>
                  <a:srgbClr val="C00000"/>
                </a:solidFill>
                <a:latin typeface="Droid Serif" panose="02020600060500020200" pitchFamily="18" charset="0"/>
                <a:ea typeface="Droid Serif" panose="02020600060500020200" pitchFamily="18" charset="0"/>
                <a:cs typeface="Droid Serif" panose="02020600060500020200" pitchFamily="18" charset="0"/>
              </a:rPr>
              <a:t>Term Memory</a:t>
            </a:r>
          </a:p>
          <a:p>
            <a:pPr marL="285750" indent="-285750">
              <a:lnSpc>
                <a:spcPct val="150000"/>
              </a:lnSpc>
              <a:buFont typeface="Arial" panose="020B0604020202020204" pitchFamily="34" charset="0"/>
              <a:buChar char="•"/>
            </a:pPr>
            <a:r>
              <a:rPr lang="en-US" sz="1600" i="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V</a:t>
            </a:r>
            <a:r>
              <a:rPr lang="vi-VN" sz="1600" i="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ới </a:t>
            </a:r>
            <a:r>
              <a:rPr lang="vi-VN" sz="1600" i="1" dirty="0">
                <a:solidFill>
                  <a:srgbClr val="002060"/>
                </a:solidFill>
                <a:latin typeface="Droid Serif" panose="02020600060500020200" pitchFamily="18" charset="0"/>
                <a:ea typeface="Droid Serif" panose="02020600060500020200" pitchFamily="18" charset="0"/>
                <a:cs typeface="Droid Serif" panose="02020600060500020200" pitchFamily="18" charset="0"/>
              </a:rPr>
              <a:t>khoảng cách càng lớn dần thì RNN </a:t>
            </a:r>
            <a:r>
              <a:rPr lang="vi-VN" sz="1600" i="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không </a:t>
            </a:r>
            <a:r>
              <a:rPr lang="vi-VN" sz="1600" i="1" dirty="0">
                <a:solidFill>
                  <a:srgbClr val="002060"/>
                </a:solidFill>
                <a:latin typeface="Droid Serif" panose="02020600060500020200" pitchFamily="18" charset="0"/>
                <a:ea typeface="Droid Serif" panose="02020600060500020200" pitchFamily="18" charset="0"/>
                <a:cs typeface="Droid Serif" panose="02020600060500020200" pitchFamily="18" charset="0"/>
              </a:rPr>
              <a:t>thể nhớ và học được nữa.</a:t>
            </a:r>
            <a:endParaRPr lang="en-US" sz="1600" i="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7" name="Picture 2" descr="https://colah.github.io/posts/2015-08-Understanding-LSTMs/img/RNN-longtermdependencies.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229" y="3074117"/>
            <a:ext cx="4926589" cy="181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67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613" y="2535585"/>
            <a:ext cx="4636294" cy="2607915"/>
          </a:xfrm>
          <a:prstGeom prst="rect">
            <a:avLst/>
          </a:prstGeom>
        </p:spPr>
      </p:pic>
      <p:sp>
        <p:nvSpPr>
          <p:cNvPr id="2" name="TextBox 1"/>
          <p:cNvSpPr txBox="1"/>
          <p:nvPr/>
        </p:nvSpPr>
        <p:spPr>
          <a:xfrm>
            <a:off x="3976255" y="459616"/>
            <a:ext cx="1704109" cy="646331"/>
          </a:xfrm>
          <a:prstGeom prst="rect">
            <a:avLst/>
          </a:prstGeom>
          <a:noFill/>
        </p:spPr>
        <p:txBody>
          <a:bodyPr wrap="square" rtlCol="0">
            <a:spAutoFit/>
          </a:bodyPr>
          <a:lstStyle/>
          <a:p>
            <a:r>
              <a:rPr lang="en-US" sz="36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LSTM</a:t>
            </a:r>
            <a:endParaRPr lang="en-US" sz="36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4" name="TextBox 3"/>
          <p:cNvSpPr txBox="1"/>
          <p:nvPr/>
        </p:nvSpPr>
        <p:spPr>
          <a:xfrm>
            <a:off x="562406" y="1105947"/>
            <a:ext cx="8086709"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600" dirty="0">
                <a:latin typeface="Droid Serif" panose="02020600060500020200" pitchFamily="18" charset="0"/>
                <a:ea typeface="Droid Serif" panose="02020600060500020200" pitchFamily="18" charset="0"/>
                <a:cs typeface="Droid Serif" panose="02020600060500020200" pitchFamily="18" charset="0"/>
              </a:rPr>
              <a:t>Mạng bộ nhớ dài-ngắn (Long Short Term Memory networks), thường được gọi là LSTM - là một dạng đặc biệt của RNN, nó có khả năng học được các phụ thuộc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xa</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t</a:t>
            </a:r>
            <a:r>
              <a:rPr lang="vi-VN" sz="1600" dirty="0" smtClean="0">
                <a:latin typeface="Droid Serif" panose="02020600060500020200" pitchFamily="18" charset="0"/>
                <a:ea typeface="Droid Serif" panose="02020600060500020200" pitchFamily="18" charset="0"/>
                <a:cs typeface="Droid Serif" panose="02020600060500020200" pitchFamily="18" charset="0"/>
              </a:rPr>
              <a:t>ránh </a:t>
            </a:r>
            <a:r>
              <a:rPr lang="vi-VN" sz="1600" dirty="0">
                <a:latin typeface="Droid Serif" panose="02020600060500020200" pitchFamily="18" charset="0"/>
                <a:ea typeface="Droid Serif" panose="02020600060500020200" pitchFamily="18" charset="0"/>
                <a:cs typeface="Droid Serif" panose="02020600060500020200" pitchFamily="18" charset="0"/>
              </a:rPr>
              <a:t>được </a:t>
            </a:r>
            <a:r>
              <a:rPr lang="vi-VN" sz="1600" b="1" dirty="0">
                <a:latin typeface="Droid Serif" panose="02020600060500020200" pitchFamily="18" charset="0"/>
                <a:ea typeface="Droid Serif" panose="02020600060500020200" pitchFamily="18" charset="0"/>
                <a:cs typeface="Droid Serif" panose="02020600060500020200" pitchFamily="18" charset="0"/>
              </a:rPr>
              <a:t>vanishing gradient</a:t>
            </a:r>
            <a:r>
              <a:rPr lang="vi-VN" sz="1600" dirty="0">
                <a:latin typeface="Droid Serif" panose="02020600060500020200" pitchFamily="18" charset="0"/>
                <a:ea typeface="Droid Serif" panose="02020600060500020200" pitchFamily="18" charset="0"/>
                <a:cs typeface="Droid Serif" panose="02020600060500020200" pitchFamily="18" charset="0"/>
              </a:rPr>
              <a:t>.</a:t>
            </a:r>
            <a:endParaRPr lang="en-US" sz="1600" dirty="0" smtClean="0">
              <a:latin typeface="Droid Serif" panose="02020600060500020200" pitchFamily="18" charset="0"/>
              <a:ea typeface="Droid Serif" panose="02020600060500020200" pitchFamily="18" charset="0"/>
              <a:cs typeface="Droid Serif" panose="02020600060500020200" pitchFamily="18" charset="0"/>
            </a:endParaRPr>
          </a:p>
          <a:p>
            <a:pPr marL="285750" indent="-285750">
              <a:lnSpc>
                <a:spcPct val="150000"/>
              </a:lnSpc>
              <a:buFont typeface="Arial" panose="020B0604020202020204" pitchFamily="34" charset="0"/>
              <a:buChar char="•"/>
            </a:pPr>
            <a:r>
              <a:rPr lang="en-US" sz="1600" dirty="0" smtClean="0">
                <a:latin typeface="Droid Serif" panose="02020600060500020200" pitchFamily="18" charset="0"/>
                <a:ea typeface="Droid Serif" panose="02020600060500020200" pitchFamily="18" charset="0"/>
                <a:cs typeface="Droid Serif" panose="02020600060500020200" pitchFamily="18" charset="0"/>
              </a:rPr>
              <a:t>V</a:t>
            </a:r>
            <a:r>
              <a:rPr lang="vi-VN" sz="1600" dirty="0" smtClean="0">
                <a:latin typeface="Droid Serif" panose="02020600060500020200" pitchFamily="18" charset="0"/>
                <a:ea typeface="Droid Serif" panose="02020600060500020200" pitchFamily="18" charset="0"/>
                <a:cs typeface="Droid Serif" panose="02020600060500020200" pitchFamily="18" charset="0"/>
              </a:rPr>
              <a:t>iệc </a:t>
            </a:r>
            <a:r>
              <a:rPr lang="vi-VN" sz="1600" dirty="0">
                <a:latin typeface="Droid Serif" panose="02020600060500020200" pitchFamily="18" charset="0"/>
                <a:ea typeface="Droid Serif" panose="02020600060500020200" pitchFamily="18" charset="0"/>
                <a:cs typeface="Droid Serif" panose="02020600060500020200" pitchFamily="18" charset="0"/>
              </a:rPr>
              <a:t>nhớ thông tin trong suốt thời gian dài là đặc tính mặc định của chúng,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không </a:t>
            </a:r>
            <a:r>
              <a:rPr lang="vi-VN" sz="1600" dirty="0">
                <a:latin typeface="Droid Serif" panose="02020600060500020200" pitchFamily="18" charset="0"/>
                <a:ea typeface="Droid Serif" panose="02020600060500020200" pitchFamily="18" charset="0"/>
                <a:cs typeface="Droid Serif" panose="02020600060500020200" pitchFamily="18" charset="0"/>
              </a:rPr>
              <a:t>cần </a:t>
            </a:r>
            <a:r>
              <a:rPr lang="vi-VN" sz="1600" dirty="0" smtClean="0">
                <a:latin typeface="Droid Serif" panose="02020600060500020200" pitchFamily="18" charset="0"/>
                <a:ea typeface="Droid Serif" panose="02020600060500020200" pitchFamily="18" charset="0"/>
                <a:cs typeface="Droid Serif" panose="02020600060500020200" pitchFamily="18" charset="0"/>
              </a:rPr>
              <a:t>huấn luyện </a:t>
            </a:r>
            <a:r>
              <a:rPr lang="vi-VN" sz="1600" dirty="0">
                <a:latin typeface="Droid Serif" panose="02020600060500020200" pitchFamily="18" charset="0"/>
                <a:ea typeface="Droid Serif" panose="02020600060500020200" pitchFamily="18" charset="0"/>
                <a:cs typeface="Droid Serif" panose="02020600060500020200" pitchFamily="18" charset="0"/>
              </a:rPr>
              <a:t>để có thể nhớ được. </a:t>
            </a:r>
            <a:endParaRPr lang="en-US" sz="1600" dirty="0">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106141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olah.github.io/posts/2015-08-Understanding-LSTMs/img/LSTM3-SimpleR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947" y="739893"/>
            <a:ext cx="4497180" cy="168293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colah.github.io/posts/2015-08-Understanding-LSTMs/img/LSTM3-ch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4984" y="2914830"/>
            <a:ext cx="4368592" cy="16414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2" name="TextBox 1"/>
          <p:cNvSpPr txBox="1"/>
          <p:nvPr/>
        </p:nvSpPr>
        <p:spPr>
          <a:xfrm>
            <a:off x="5886449" y="1099823"/>
            <a:ext cx="2321719" cy="830997"/>
          </a:xfrm>
          <a:prstGeom prst="rect">
            <a:avLst/>
          </a:prstGeom>
          <a:noFill/>
        </p:spPr>
        <p:txBody>
          <a:bodyPr wrap="square" rtlCol="0">
            <a:spAutoFit/>
          </a:bodyPr>
          <a:lstStyle/>
          <a:p>
            <a:pPr>
              <a:lnSpc>
                <a:spcPct val="150000"/>
              </a:lnSpc>
            </a:pPr>
            <a:r>
              <a:rPr lang="en-US" sz="16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Module </a:t>
            </a:r>
            <a:r>
              <a:rPr lang="en-US" sz="16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lặp</a:t>
            </a:r>
            <a:r>
              <a:rPr lang="en-US" sz="16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 </a:t>
            </a:r>
            <a:r>
              <a:rPr lang="en-US" sz="16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lại</a:t>
            </a:r>
            <a:r>
              <a:rPr lang="en-US" sz="16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 </a:t>
            </a:r>
            <a:r>
              <a:rPr lang="en-US" sz="16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của</a:t>
            </a:r>
            <a:r>
              <a:rPr lang="en-US" sz="16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 </a:t>
            </a:r>
            <a:r>
              <a:rPr lang="en-US" sz="16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mạng</a:t>
            </a:r>
            <a:r>
              <a:rPr lang="en-US" sz="16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 RNN </a:t>
            </a:r>
            <a:r>
              <a:rPr lang="en-US" sz="16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chuẩn</a:t>
            </a:r>
            <a:endParaRPr lang="en-US" sz="1600" b="1" dirty="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7" name="TextBox 6"/>
          <p:cNvSpPr txBox="1"/>
          <p:nvPr/>
        </p:nvSpPr>
        <p:spPr>
          <a:xfrm>
            <a:off x="1173265" y="3420044"/>
            <a:ext cx="2321719" cy="830997"/>
          </a:xfrm>
          <a:prstGeom prst="rect">
            <a:avLst/>
          </a:prstGeom>
          <a:noFill/>
        </p:spPr>
        <p:txBody>
          <a:bodyPr wrap="square" rtlCol="0">
            <a:spAutoFit/>
          </a:bodyPr>
          <a:lstStyle/>
          <a:p>
            <a:pPr>
              <a:lnSpc>
                <a:spcPct val="150000"/>
              </a:lnSpc>
            </a:pPr>
            <a:r>
              <a:rPr lang="en-US" sz="16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Module </a:t>
            </a:r>
            <a:r>
              <a:rPr lang="en-US" sz="16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lặp</a:t>
            </a:r>
            <a:r>
              <a:rPr lang="en-US" sz="16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 </a:t>
            </a:r>
            <a:r>
              <a:rPr lang="en-US" sz="16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lại</a:t>
            </a:r>
            <a:r>
              <a:rPr lang="en-US" sz="16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 </a:t>
            </a:r>
            <a:r>
              <a:rPr lang="en-US" sz="16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của</a:t>
            </a:r>
            <a:r>
              <a:rPr lang="en-US" sz="16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 </a:t>
            </a:r>
            <a:r>
              <a:rPr lang="en-US" sz="16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mô</a:t>
            </a:r>
            <a:r>
              <a:rPr lang="en-US" sz="16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 </a:t>
            </a:r>
            <a:r>
              <a:rPr lang="en-US" sz="1600" b="1" dirty="0" err="1"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hình</a:t>
            </a:r>
            <a:r>
              <a:rPr lang="en-US" sz="1600" b="1" dirty="0" smtClean="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rPr>
              <a:t> LSTM</a:t>
            </a:r>
            <a:endParaRPr lang="en-US" sz="1600" b="1" dirty="0">
              <a:solidFill>
                <a:schemeClr val="accent1">
                  <a:lumMod val="50000"/>
                </a:schemeClr>
              </a:solidFill>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86936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915" y="169608"/>
            <a:ext cx="912630" cy="613174"/>
          </a:xfrm>
          <a:prstGeom prst="rect">
            <a:avLst/>
          </a:prstGeom>
        </p:spPr>
      </p:pic>
      <p:sp>
        <p:nvSpPr>
          <p:cNvPr id="6" name="TextBox 5"/>
          <p:cNvSpPr txBox="1"/>
          <p:nvPr/>
        </p:nvSpPr>
        <p:spPr>
          <a:xfrm>
            <a:off x="3709588" y="250732"/>
            <a:ext cx="1704109" cy="584775"/>
          </a:xfrm>
          <a:prstGeom prst="rect">
            <a:avLst/>
          </a:prstGeom>
          <a:noFill/>
        </p:spPr>
        <p:txBody>
          <a:bodyPr wrap="square" rtlCol="0">
            <a:spAutoFit/>
          </a:bodyPr>
          <a:lstStyle/>
          <a:p>
            <a:r>
              <a:rPr lang="en-US" sz="3200" b="1" dirty="0" smtClean="0">
                <a:solidFill>
                  <a:srgbClr val="002060"/>
                </a:solidFill>
                <a:latin typeface="Droid Serif" panose="02020600060500020200" pitchFamily="18" charset="0"/>
                <a:ea typeface="Droid Serif" panose="02020600060500020200" pitchFamily="18" charset="0"/>
                <a:cs typeface="Droid Serif" panose="02020600060500020200" pitchFamily="18" charset="0"/>
              </a:rPr>
              <a:t>LSTM</a:t>
            </a:r>
            <a:endParaRPr lang="en-US" sz="3200" b="1" dirty="0">
              <a:solidFill>
                <a:srgbClr val="002060"/>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7" name="Picture 2" descr="Long Short-Term Memory Decoded. By Tarik Irshad | by Tarik Irshad |  Analytics Vidhya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22673" t="10494" r="23189" b="30204"/>
          <a:stretch/>
        </p:blipFill>
        <p:spPr bwMode="auto">
          <a:xfrm>
            <a:off x="512871" y="1683215"/>
            <a:ext cx="2758203" cy="1857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ng Short-Term Memory Decoded. By Tarik Irshad | by Tarik Irshad |  Analytics Vidhya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3189" t="71878" r="84360" b="5749"/>
          <a:stretch/>
        </p:blipFill>
        <p:spPr bwMode="auto">
          <a:xfrm>
            <a:off x="3532399" y="976333"/>
            <a:ext cx="657225" cy="7068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ng Short-Term Memory Decoded. By Tarik Irshad | by Tarik Irshad |  Analytics Vidhya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23400" t="71372" r="63879" b="6125"/>
          <a:stretch/>
        </p:blipFill>
        <p:spPr bwMode="auto">
          <a:xfrm>
            <a:off x="3534278" y="1724707"/>
            <a:ext cx="671513" cy="710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ng Short-Term Memory Decoded. By Tarik Irshad | by Tarik Irshad |  Analytics Vidhya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40456" t="73067" r="42432"/>
          <a:stretch/>
        </p:blipFill>
        <p:spPr bwMode="auto">
          <a:xfrm>
            <a:off x="3450875" y="2512547"/>
            <a:ext cx="876712" cy="8259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ng Short-Term Memory Decoded. By Tarik Irshad | by Tarik Irshad |  Analytics Vidhya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60482" t="73063" r="25578" b="2066"/>
          <a:stretch/>
        </p:blipFill>
        <p:spPr bwMode="auto">
          <a:xfrm>
            <a:off x="3502131" y="3385166"/>
            <a:ext cx="694014" cy="741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ng Short-Term Memory Decoded. By Tarik Irshad | by Tarik Irshad |  Analytics Vidhya | Medium"/>
          <p:cNvPicPr>
            <a:picLocks noChangeAspect="1" noChangeArrowheads="1"/>
          </p:cNvPicPr>
          <p:nvPr/>
        </p:nvPicPr>
        <p:blipFill rotWithShape="1">
          <a:blip r:embed="rId4">
            <a:extLst>
              <a:ext uri="{28A0092B-C50C-407E-A947-70E740481C1C}">
                <a14:useLocalDpi xmlns:a14="http://schemas.microsoft.com/office/drawing/2010/main" val="0"/>
              </a:ext>
            </a:extLst>
          </a:blip>
          <a:srcRect l="77669" t="73396" r="4060" b="1130"/>
          <a:stretch/>
        </p:blipFill>
        <p:spPr bwMode="auto">
          <a:xfrm>
            <a:off x="3450875" y="4288001"/>
            <a:ext cx="876712" cy="73168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3422031" y="957263"/>
            <a:ext cx="0" cy="4062426"/>
          </a:xfrm>
          <a:prstGeom prst="line">
            <a:avLst/>
          </a:prstGeom>
          <a:ln w="9525" cap="flat" cmpd="sng" algn="ctr">
            <a:solidFill>
              <a:schemeClr val="accent4"/>
            </a:solidFill>
            <a:prstDash val="lg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3422031" y="1683215"/>
            <a:ext cx="4400375" cy="0"/>
          </a:xfrm>
          <a:prstGeom prst="line">
            <a:avLst/>
          </a:prstGeom>
          <a:ln w="9525" cap="flat" cmpd="sng" algn="ctr">
            <a:solidFill>
              <a:schemeClr val="accent4"/>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flipV="1">
            <a:off x="3450875" y="2435671"/>
            <a:ext cx="4371531" cy="28245"/>
          </a:xfrm>
          <a:prstGeom prst="line">
            <a:avLst/>
          </a:prstGeom>
          <a:ln w="9525" cap="flat" cmpd="sng" algn="ctr">
            <a:solidFill>
              <a:schemeClr val="accent4"/>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a:off x="3450875" y="3338506"/>
            <a:ext cx="4371531" cy="0"/>
          </a:xfrm>
          <a:prstGeom prst="line">
            <a:avLst/>
          </a:prstGeom>
          <a:ln w="9525" cap="flat" cmpd="sng" algn="ctr">
            <a:solidFill>
              <a:schemeClr val="accent4"/>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V="1">
            <a:off x="3450874" y="4173005"/>
            <a:ext cx="4371532" cy="12903"/>
          </a:xfrm>
          <a:prstGeom prst="line">
            <a:avLst/>
          </a:prstGeom>
          <a:ln w="9525" cap="flat" cmpd="sng" algn="ctr">
            <a:solidFill>
              <a:schemeClr val="accent4"/>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p:cNvSpPr txBox="1"/>
          <p:nvPr/>
        </p:nvSpPr>
        <p:spPr>
          <a:xfrm>
            <a:off x="4507704" y="1133555"/>
            <a:ext cx="3014665" cy="338554"/>
          </a:xfrm>
          <a:prstGeom prst="rect">
            <a:avLst/>
          </a:prstGeom>
          <a:noFill/>
        </p:spPr>
        <p:txBody>
          <a:bodyPr wrap="square" rtlCol="0">
            <a:spAutoFit/>
          </a:bodyPr>
          <a:lstStyle/>
          <a:p>
            <a:r>
              <a:rPr lang="en-US" sz="1600" dirty="0" err="1">
                <a:latin typeface="Droid Serif" panose="02020600060500020200" pitchFamily="18" charset="0"/>
                <a:ea typeface="Droid Serif" panose="02020600060500020200" pitchFamily="18" charset="0"/>
                <a:cs typeface="Droid Serif" panose="02020600060500020200" pitchFamily="18" charset="0"/>
              </a:rPr>
              <a:t>Dùng</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err="1">
                <a:latin typeface="Droid Serif" panose="02020600060500020200" pitchFamily="18" charset="0"/>
                <a:ea typeface="Droid Serif" panose="02020600060500020200" pitchFamily="18" charset="0"/>
                <a:cs typeface="Droid Serif" panose="02020600060500020200" pitchFamily="18" charset="0"/>
              </a:rPr>
              <a:t>hàm</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err="1">
                <a:latin typeface="Droid Serif" panose="02020600060500020200" pitchFamily="18" charset="0"/>
                <a:ea typeface="Droid Serif" panose="02020600060500020200" pitchFamily="18" charset="0"/>
                <a:cs typeface="Droid Serif" panose="02020600060500020200" pitchFamily="18" charset="0"/>
              </a:rPr>
              <a:t>kích</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dirty="0" err="1">
                <a:latin typeface="Droid Serif" panose="02020600060500020200" pitchFamily="18" charset="0"/>
                <a:ea typeface="Droid Serif" panose="02020600060500020200" pitchFamily="18" charset="0"/>
                <a:cs typeface="Droid Serif" panose="02020600060500020200" pitchFamily="18" charset="0"/>
              </a:rPr>
              <a:t>hoạt</a:t>
            </a:r>
            <a:r>
              <a:rPr lang="en-US" sz="1600" dirty="0">
                <a:latin typeface="Droid Serif" panose="02020600060500020200" pitchFamily="18" charset="0"/>
                <a:ea typeface="Droid Serif" panose="02020600060500020200" pitchFamily="18" charset="0"/>
                <a:cs typeface="Droid Serif" panose="02020600060500020200" pitchFamily="18" charset="0"/>
              </a:rPr>
              <a:t> </a:t>
            </a:r>
            <a:r>
              <a:rPr lang="en-US" sz="1600" i="1" dirty="0" smtClean="0">
                <a:latin typeface="Droid Serif" panose="02020600060500020200" pitchFamily="18" charset="0"/>
                <a:ea typeface="Droid Serif" panose="02020600060500020200" pitchFamily="18" charset="0"/>
                <a:cs typeface="Droid Serif" panose="02020600060500020200" pitchFamily="18" charset="0"/>
              </a:rPr>
              <a:t>sigmoid</a:t>
            </a:r>
            <a:endParaRPr lang="en-US" sz="1600" i="1" dirty="0">
              <a:latin typeface="Droid Serif" panose="02020600060500020200" pitchFamily="18" charset="0"/>
              <a:ea typeface="Droid Serif" panose="02020600060500020200" pitchFamily="18" charset="0"/>
              <a:cs typeface="Droid Serif" panose="02020600060500020200" pitchFamily="18" charset="0"/>
            </a:endParaRPr>
          </a:p>
        </p:txBody>
      </p:sp>
      <p:sp>
        <p:nvSpPr>
          <p:cNvPr id="23" name="TextBox 22"/>
          <p:cNvSpPr txBox="1"/>
          <p:nvPr/>
        </p:nvSpPr>
        <p:spPr>
          <a:xfrm>
            <a:off x="4507704" y="3608318"/>
            <a:ext cx="3014665" cy="338554"/>
          </a:xfrm>
          <a:prstGeom prst="rect">
            <a:avLst/>
          </a:prstGeom>
          <a:noFill/>
        </p:spPr>
        <p:txBody>
          <a:bodyPr wrap="square" rtlCol="0">
            <a:spAutoFit/>
          </a:bodyPr>
          <a:lstStyle/>
          <a:p>
            <a:r>
              <a:rPr lang="en-US" sz="1600" dirty="0" err="1" smtClean="0">
                <a:latin typeface="Droid Serif" panose="02020600060500020200" pitchFamily="18" charset="0"/>
                <a:ea typeface="Droid Serif" panose="02020600060500020200" pitchFamily="18" charset="0"/>
                <a:cs typeface="Droid Serif" panose="02020600060500020200" pitchFamily="18" charset="0"/>
              </a:rPr>
              <a:t>Biểu</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diễn</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phép</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toán</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cộng</a:t>
            </a:r>
            <a:endParaRPr lang="en-US" sz="1600" dirty="0">
              <a:latin typeface="Droid Serif" panose="02020600060500020200" pitchFamily="18" charset="0"/>
              <a:ea typeface="Droid Serif" panose="02020600060500020200" pitchFamily="18" charset="0"/>
              <a:cs typeface="Droid Serif" panose="02020600060500020200" pitchFamily="18" charset="0"/>
            </a:endParaRPr>
          </a:p>
        </p:txBody>
      </p:sp>
      <p:sp>
        <p:nvSpPr>
          <p:cNvPr id="24" name="TextBox 23"/>
          <p:cNvSpPr txBox="1"/>
          <p:nvPr/>
        </p:nvSpPr>
        <p:spPr>
          <a:xfrm>
            <a:off x="4507704" y="1917883"/>
            <a:ext cx="3014665" cy="338554"/>
          </a:xfrm>
          <a:prstGeom prst="rect">
            <a:avLst/>
          </a:prstGeom>
          <a:noFill/>
        </p:spPr>
        <p:txBody>
          <a:bodyPr wrap="square" rtlCol="0">
            <a:spAutoFit/>
          </a:bodyPr>
          <a:lstStyle/>
          <a:p>
            <a:r>
              <a:rPr lang="en-US" sz="1600" dirty="0" err="1" smtClean="0">
                <a:latin typeface="Droid Serif" panose="02020600060500020200" pitchFamily="18" charset="0"/>
                <a:ea typeface="Droid Serif" panose="02020600060500020200" pitchFamily="18" charset="0"/>
                <a:cs typeface="Droid Serif" panose="02020600060500020200" pitchFamily="18" charset="0"/>
              </a:rPr>
              <a:t>Dùng</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hàm</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kích</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hoạt</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i="1" dirty="0" err="1" smtClean="0">
                <a:latin typeface="Droid Serif" panose="02020600060500020200" pitchFamily="18" charset="0"/>
                <a:ea typeface="Droid Serif" panose="02020600060500020200" pitchFamily="18" charset="0"/>
                <a:cs typeface="Droid Serif" panose="02020600060500020200" pitchFamily="18" charset="0"/>
              </a:rPr>
              <a:t>tanh</a:t>
            </a:r>
            <a:endParaRPr lang="en-US" sz="1600" i="1" dirty="0">
              <a:latin typeface="Droid Serif" panose="02020600060500020200" pitchFamily="18" charset="0"/>
              <a:ea typeface="Droid Serif" panose="02020600060500020200" pitchFamily="18" charset="0"/>
              <a:cs typeface="Droid Serif" panose="02020600060500020200" pitchFamily="18" charset="0"/>
            </a:endParaRPr>
          </a:p>
        </p:txBody>
      </p:sp>
      <p:sp>
        <p:nvSpPr>
          <p:cNvPr id="25" name="TextBox 24"/>
          <p:cNvSpPr txBox="1"/>
          <p:nvPr/>
        </p:nvSpPr>
        <p:spPr>
          <a:xfrm>
            <a:off x="4507704" y="2730141"/>
            <a:ext cx="3014665" cy="338554"/>
          </a:xfrm>
          <a:prstGeom prst="rect">
            <a:avLst/>
          </a:prstGeom>
          <a:noFill/>
        </p:spPr>
        <p:txBody>
          <a:bodyPr wrap="square" rtlCol="0">
            <a:spAutoFit/>
          </a:bodyPr>
          <a:lstStyle/>
          <a:p>
            <a:r>
              <a:rPr lang="en-US" sz="1600" dirty="0" err="1" smtClean="0">
                <a:latin typeface="Droid Serif" panose="02020600060500020200" pitchFamily="18" charset="0"/>
                <a:ea typeface="Droid Serif" panose="02020600060500020200" pitchFamily="18" charset="0"/>
                <a:cs typeface="Droid Serif" panose="02020600060500020200" pitchFamily="18" charset="0"/>
              </a:rPr>
              <a:t>Biểu</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diễn</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phép</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toán</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nhân</a:t>
            </a:r>
            <a:endParaRPr lang="en-US" sz="1600" dirty="0">
              <a:latin typeface="Droid Serif" panose="02020600060500020200" pitchFamily="18" charset="0"/>
              <a:ea typeface="Droid Serif" panose="02020600060500020200" pitchFamily="18" charset="0"/>
              <a:cs typeface="Droid Serif" panose="02020600060500020200" pitchFamily="18" charset="0"/>
            </a:endParaRPr>
          </a:p>
        </p:txBody>
      </p:sp>
      <p:sp>
        <p:nvSpPr>
          <p:cNvPr id="22" name="Rectangle 21"/>
          <p:cNvSpPr/>
          <p:nvPr/>
        </p:nvSpPr>
        <p:spPr>
          <a:xfrm>
            <a:off x="4507704" y="4421423"/>
            <a:ext cx="2887329" cy="338554"/>
          </a:xfrm>
          <a:prstGeom prst="rect">
            <a:avLst/>
          </a:prstGeom>
        </p:spPr>
        <p:txBody>
          <a:bodyPr wrap="none">
            <a:spAutoFit/>
          </a:bodyPr>
          <a:lstStyle/>
          <a:p>
            <a:r>
              <a:rPr lang="en-US" sz="1600" dirty="0" err="1" smtClean="0">
                <a:latin typeface="Droid Serif" panose="02020600060500020200" pitchFamily="18" charset="0"/>
                <a:ea typeface="Droid Serif" panose="02020600060500020200" pitchFamily="18" charset="0"/>
                <a:cs typeface="Droid Serif" panose="02020600060500020200" pitchFamily="18" charset="0"/>
              </a:rPr>
              <a:t>Các</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nhánh</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vector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hợp</a:t>
            </a:r>
            <a:r>
              <a:rPr lang="en-US" sz="1600" dirty="0" smtClean="0">
                <a:latin typeface="Droid Serif" panose="02020600060500020200" pitchFamily="18" charset="0"/>
                <a:ea typeface="Droid Serif" panose="02020600060500020200" pitchFamily="18" charset="0"/>
                <a:cs typeface="Droid Serif" panose="02020600060500020200" pitchFamily="18" charset="0"/>
              </a:rPr>
              <a:t> </a:t>
            </a:r>
            <a:r>
              <a:rPr lang="en-US" sz="1600" dirty="0" err="1" smtClean="0">
                <a:latin typeface="Droid Serif" panose="02020600060500020200" pitchFamily="18" charset="0"/>
                <a:ea typeface="Droid Serif" panose="02020600060500020200" pitchFamily="18" charset="0"/>
                <a:cs typeface="Droid Serif" panose="02020600060500020200" pitchFamily="18" charset="0"/>
              </a:rPr>
              <a:t>nhau</a:t>
            </a:r>
            <a:endParaRPr lang="en-US" sz="1600" i="1" dirty="0">
              <a:latin typeface="Droid Serif" panose="02020600060500020200" pitchFamily="18" charset="0"/>
              <a:ea typeface="Droid Serif" panose="02020600060500020200" pitchFamily="18" charset="0"/>
              <a:cs typeface="Droid Serif" panose="02020600060500020200"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randombar(horizontal)">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75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750"/>
                                        <p:tgtEl>
                                          <p:spTgt spid="18"/>
                                        </p:tgtEl>
                                      </p:cBhvr>
                                    </p:animEffect>
                                  </p:childTnLst>
                                </p:cTn>
                              </p:par>
                              <p:par>
                                <p:cTn id="19" presetID="22" presetClass="entr" presetSubtype="8"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750"/>
                                        <p:tgtEl>
                                          <p:spTgt spid="19"/>
                                        </p:tgtEl>
                                      </p:cBhvr>
                                    </p:animEffect>
                                  </p:childTnLst>
                                </p:cTn>
                              </p:par>
                              <p:par>
                                <p:cTn id="22" presetID="22" presetClass="entr" presetSubtype="8"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750"/>
                                        <p:tgtEl>
                                          <p:spTgt spid="20"/>
                                        </p:tgtEl>
                                      </p:cBhvr>
                                    </p:animEffect>
                                  </p:childTnLst>
                                </p:cTn>
                              </p:par>
                            </p:childTnLst>
                          </p:cTn>
                        </p:par>
                        <p:par>
                          <p:cTn id="25" fill="hold">
                            <p:stCondLst>
                              <p:cond delay="175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2250"/>
                            </p:stCondLst>
                            <p:childTnLst>
                              <p:par>
                                <p:cTn id="30" presetID="10"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2750"/>
                            </p:stCondLst>
                            <p:childTnLst>
                              <p:par>
                                <p:cTn id="34" presetID="10"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3250"/>
                            </p:stCondLst>
                            <p:childTnLst>
                              <p:par>
                                <p:cTn id="38" presetID="10"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375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par>
                          <p:cTn id="45" fill="hold">
                            <p:stCondLst>
                              <p:cond delay="4250"/>
                            </p:stCondLst>
                            <p:childTnLst>
                              <p:par>
                                <p:cTn id="46" presetID="22" presetClass="entr" presetSubtype="8" fill="hold" grpId="0" nodeType="afterEffect">
                                  <p:stCondLst>
                                    <p:cond delay="0"/>
                                  </p:stCondLst>
                                  <p:childTnLst>
                                    <p:set>
                                      <p:cBhvr>
                                        <p:cTn id="47" dur="1" fill="hold">
                                          <p:stCondLst>
                                            <p:cond delay="0"/>
                                          </p:stCondLst>
                                        </p:cTn>
                                        <p:tgtEl>
                                          <p:spTgt spid="21">
                                            <p:txEl>
                                              <p:pRg st="0" end="0"/>
                                            </p:txEl>
                                          </p:spTgt>
                                        </p:tgtEl>
                                        <p:attrNameLst>
                                          <p:attrName>style.visibility</p:attrName>
                                        </p:attrNameLst>
                                      </p:cBhvr>
                                      <p:to>
                                        <p:strVal val="visible"/>
                                      </p:to>
                                    </p:set>
                                    <p:animEffect transition="in" filter="wipe(left)">
                                      <p:cBhvr>
                                        <p:cTn id="48" dur="500"/>
                                        <p:tgtEl>
                                          <p:spTgt spid="21">
                                            <p:txEl>
                                              <p:pRg st="0" end="0"/>
                                            </p:txEl>
                                          </p:spTgt>
                                        </p:tgtEl>
                                      </p:cBhvr>
                                    </p:animEffect>
                                  </p:childTnLst>
                                </p:cTn>
                              </p:par>
                            </p:childTnLst>
                          </p:cTn>
                        </p:par>
                        <p:par>
                          <p:cTn id="49" fill="hold">
                            <p:stCondLst>
                              <p:cond delay="4750"/>
                            </p:stCondLst>
                            <p:childTnLst>
                              <p:par>
                                <p:cTn id="50" presetID="22" presetClass="entr" presetSubtype="8" fill="hold" grpId="0" nodeType="afterEffect">
                                  <p:stCondLst>
                                    <p:cond delay="0"/>
                                  </p:stCondLst>
                                  <p:childTnLst>
                                    <p:set>
                                      <p:cBhvr>
                                        <p:cTn id="51" dur="1" fill="hold">
                                          <p:stCondLst>
                                            <p:cond delay="0"/>
                                          </p:stCondLst>
                                        </p:cTn>
                                        <p:tgtEl>
                                          <p:spTgt spid="24">
                                            <p:txEl>
                                              <p:pRg st="0" end="0"/>
                                            </p:txEl>
                                          </p:spTgt>
                                        </p:tgtEl>
                                        <p:attrNameLst>
                                          <p:attrName>style.visibility</p:attrName>
                                        </p:attrNameLst>
                                      </p:cBhvr>
                                      <p:to>
                                        <p:strVal val="visible"/>
                                      </p:to>
                                    </p:set>
                                    <p:animEffect transition="in" filter="wipe(left)">
                                      <p:cBhvr>
                                        <p:cTn id="52" dur="500"/>
                                        <p:tgtEl>
                                          <p:spTgt spid="24">
                                            <p:txEl>
                                              <p:pRg st="0" end="0"/>
                                            </p:txEl>
                                          </p:spTgt>
                                        </p:tgtEl>
                                      </p:cBhvr>
                                    </p:animEffect>
                                  </p:childTnLst>
                                </p:cTn>
                              </p:par>
                            </p:childTnLst>
                          </p:cTn>
                        </p:par>
                        <p:par>
                          <p:cTn id="53" fill="hold">
                            <p:stCondLst>
                              <p:cond delay="5250"/>
                            </p:stCondLst>
                            <p:childTnLst>
                              <p:par>
                                <p:cTn id="54" presetID="22" presetClass="entr" presetSubtype="8" fill="hold" grpId="0" nodeType="after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Effect transition="in" filter="wipe(left)">
                                      <p:cBhvr>
                                        <p:cTn id="56" dur="500"/>
                                        <p:tgtEl>
                                          <p:spTgt spid="25">
                                            <p:txEl>
                                              <p:pRg st="0" end="0"/>
                                            </p:txEl>
                                          </p:spTgt>
                                        </p:tgtEl>
                                      </p:cBhvr>
                                    </p:animEffect>
                                  </p:childTnLst>
                                </p:cTn>
                              </p:par>
                            </p:childTnLst>
                          </p:cTn>
                        </p:par>
                        <p:par>
                          <p:cTn id="57" fill="hold">
                            <p:stCondLst>
                              <p:cond delay="5750"/>
                            </p:stCondLst>
                            <p:childTnLst>
                              <p:par>
                                <p:cTn id="58" presetID="22" presetClass="entr" presetSubtype="8" fill="hold" grpId="0" nodeType="after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wipe(left)">
                                      <p:cBhvr>
                                        <p:cTn id="60" dur="500"/>
                                        <p:tgtEl>
                                          <p:spTgt spid="23">
                                            <p:txEl>
                                              <p:pRg st="0" end="0"/>
                                            </p:txEl>
                                          </p:spTgt>
                                        </p:tgtEl>
                                      </p:cBhvr>
                                    </p:animEffect>
                                  </p:childTnLst>
                                </p:cTn>
                              </p:par>
                            </p:childTnLst>
                          </p:cTn>
                        </p:par>
                        <p:par>
                          <p:cTn id="61" fill="hold">
                            <p:stCondLst>
                              <p:cond delay="6250"/>
                            </p:stCondLst>
                            <p:childTnLst>
                              <p:par>
                                <p:cTn id="62" presetID="22" presetClass="entr" presetSubtype="8" fill="hold" grpId="0" nodeType="afterEffect">
                                  <p:stCondLst>
                                    <p:cond delay="0"/>
                                  </p:stCondLst>
                                  <p:childTnLst>
                                    <p:set>
                                      <p:cBhvr>
                                        <p:cTn id="63" dur="1" fill="hold">
                                          <p:stCondLst>
                                            <p:cond delay="0"/>
                                          </p:stCondLst>
                                        </p:cTn>
                                        <p:tgtEl>
                                          <p:spTgt spid="22">
                                            <p:txEl>
                                              <p:pRg st="0" end="0"/>
                                            </p:txEl>
                                          </p:spTgt>
                                        </p:tgtEl>
                                        <p:attrNameLst>
                                          <p:attrName>style.visibility</p:attrName>
                                        </p:attrNameLst>
                                      </p:cBhvr>
                                      <p:to>
                                        <p:strVal val="visible"/>
                                      </p:to>
                                    </p:set>
                                    <p:animEffect transition="in" filter="wipe(left)">
                                      <p:cBhvr>
                                        <p:cTn id="64"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3" grpId="0" build="p"/>
      <p:bldP spid="24" grpId="0" build="p"/>
      <p:bldP spid="25" grpId="0" build="p"/>
      <p:bldP spid="22" grpId="0" build="p"/>
    </p:bld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614</Words>
  <Application>Microsoft Office PowerPoint</Application>
  <PresentationFormat>On-screen Show (16:9)</PresentationFormat>
  <Paragraphs>70</Paragraphs>
  <Slides>21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Droid Serif</vt:lpstr>
      <vt:lpstr>Dosis</vt:lpstr>
      <vt:lpstr>Sniglet</vt:lpstr>
      <vt:lpstr>Arial</vt:lpstr>
      <vt:lpstr>.VnAvantH</vt:lpstr>
      <vt:lpstr>Symbol</vt:lpstr>
      <vt:lpstr>Friar template</vt:lpstr>
      <vt:lpstr> Long Short Term Memory</vt:lpstr>
      <vt:lpstr>Thành viên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MẪU SLIDE POWERPOINT ĐẸP</dc:title>
  <cp:lastModifiedBy>PeachRoom</cp:lastModifiedBy>
  <cp:revision>53</cp:revision>
  <dcterms:modified xsi:type="dcterms:W3CDTF">2020-11-24T15:14:43Z</dcterms:modified>
</cp:coreProperties>
</file>